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6858000" cx="12192000"/>
  <p:notesSz cx="12192000" cy="6858000"/>
  <p:embeddedFontLst>
    <p:embeddedFont>
      <p:font typeface="Arial Black"/>
      <p:regular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78" roundtripDataSignature="AMtx7mh+qVBZshi/nhalsM/yahHGDquI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087850-A038-4D16-AF0C-077F7C12058B}">
  <a:tblStyle styleId="{8D087850-A038-4D16-AF0C-077F7C12058B}"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ArialBlack-regular.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34" Type="http://schemas.openxmlformats.org/officeDocument/2006/relationships/slide" Target="slides/slide28.xml"/><Relationship Id="rId78" Type="http://customschemas.google.com/relationships/presentationmetadata" Target="meta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4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4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4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5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5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5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5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5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5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5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5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5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5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6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6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6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6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6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6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6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6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6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6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7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21" name="Shape 21"/>
        <p:cNvGrpSpPr/>
        <p:nvPr/>
      </p:nvGrpSpPr>
      <p:grpSpPr>
        <a:xfrm>
          <a:off x="0" y="0"/>
          <a:ext cx="0" cy="0"/>
          <a:chOff x="0" y="0"/>
          <a:chExt cx="0" cy="0"/>
        </a:xfrm>
      </p:grpSpPr>
      <p:sp>
        <p:nvSpPr>
          <p:cNvPr id="22" name="Google Shape;22;p72"/>
          <p:cNvSpPr/>
          <p:nvPr/>
        </p:nvSpPr>
        <p:spPr>
          <a:xfrm>
            <a:off x="9386951" y="14350"/>
            <a:ext cx="1209040" cy="6844030"/>
          </a:xfrm>
          <a:custGeom>
            <a:rect b="b" l="l" r="r" t="t"/>
            <a:pathLst>
              <a:path extrusionOk="0" h="6844030" w="1209040">
                <a:moveTo>
                  <a:pt x="0" y="0"/>
                </a:moveTo>
                <a:lnTo>
                  <a:pt x="1208646" y="6843645"/>
                </a:lnTo>
              </a:path>
            </a:pathLst>
          </a:custGeom>
          <a:noFill/>
          <a:ln cap="flat" cmpd="sng" w="9525">
            <a:solidFill>
              <a:srgbClr val="BDBDBD"/>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3" name="Google Shape;23;p72"/>
          <p:cNvSpPr/>
          <p:nvPr/>
        </p:nvSpPr>
        <p:spPr>
          <a:xfrm>
            <a:off x="7459820" y="3703658"/>
            <a:ext cx="4732655" cy="3154680"/>
          </a:xfrm>
          <a:custGeom>
            <a:rect b="b" l="l" r="r" t="t"/>
            <a:pathLst>
              <a:path extrusionOk="0" h="3154679" w="4732655">
                <a:moveTo>
                  <a:pt x="4732179" y="0"/>
                </a:moveTo>
                <a:lnTo>
                  <a:pt x="0" y="3154340"/>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4" name="Google Shape;24;p72"/>
          <p:cNvSpPr/>
          <p:nvPr/>
        </p:nvSpPr>
        <p:spPr>
          <a:xfrm>
            <a:off x="9182100" y="0"/>
            <a:ext cx="3009900" cy="6858000"/>
          </a:xfrm>
          <a:custGeom>
            <a:rect b="b" l="l" r="r" t="t"/>
            <a:pathLst>
              <a:path extrusionOk="0" h="6858000" w="3009900">
                <a:moveTo>
                  <a:pt x="3009900" y="0"/>
                </a:moveTo>
                <a:lnTo>
                  <a:pt x="2044446" y="0"/>
                </a:lnTo>
                <a:lnTo>
                  <a:pt x="0" y="6857995"/>
                </a:lnTo>
                <a:lnTo>
                  <a:pt x="3009900" y="6857995"/>
                </a:lnTo>
                <a:lnTo>
                  <a:pt x="3009900" y="0"/>
                </a:lnTo>
                <a:close/>
              </a:path>
            </a:pathLst>
          </a:custGeom>
          <a:solidFill>
            <a:srgbClr val="90C224">
              <a:alpha val="2980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5" name="Google Shape;25;p72"/>
          <p:cNvSpPr/>
          <p:nvPr/>
        </p:nvSpPr>
        <p:spPr>
          <a:xfrm>
            <a:off x="9601200" y="0"/>
            <a:ext cx="2590800" cy="6858000"/>
          </a:xfrm>
          <a:custGeom>
            <a:rect b="b" l="l" r="r" t="t"/>
            <a:pathLst>
              <a:path extrusionOk="0" h="6858000" w="2590800">
                <a:moveTo>
                  <a:pt x="2590419" y="0"/>
                </a:moveTo>
                <a:lnTo>
                  <a:pt x="0" y="0"/>
                </a:lnTo>
                <a:lnTo>
                  <a:pt x="1209421" y="6857995"/>
                </a:lnTo>
                <a:lnTo>
                  <a:pt x="2590419" y="6857995"/>
                </a:lnTo>
                <a:lnTo>
                  <a:pt x="2590419" y="0"/>
                </a:lnTo>
                <a:close/>
              </a:path>
            </a:pathLst>
          </a:custGeom>
          <a:solidFill>
            <a:srgbClr val="90C224">
              <a:alpha val="1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6" name="Google Shape;26;p72"/>
          <p:cNvSpPr/>
          <p:nvPr/>
        </p:nvSpPr>
        <p:spPr>
          <a:xfrm>
            <a:off x="8934450" y="3048000"/>
            <a:ext cx="3257550" cy="3810000"/>
          </a:xfrm>
          <a:custGeom>
            <a:rect b="b" l="l" r="r" t="t"/>
            <a:pathLst>
              <a:path extrusionOk="0" h="3810000" w="3257550">
                <a:moveTo>
                  <a:pt x="3257550" y="0"/>
                </a:moveTo>
                <a:lnTo>
                  <a:pt x="0" y="3810000"/>
                </a:lnTo>
                <a:lnTo>
                  <a:pt x="3257550" y="3810000"/>
                </a:lnTo>
                <a:lnTo>
                  <a:pt x="3257550" y="0"/>
                </a:lnTo>
                <a:close/>
              </a:path>
            </a:pathLst>
          </a:custGeom>
          <a:solidFill>
            <a:srgbClr val="529F1F">
              <a:alpha val="71764"/>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7" name="Google Shape;27;p72"/>
          <p:cNvSpPr/>
          <p:nvPr/>
        </p:nvSpPr>
        <p:spPr>
          <a:xfrm>
            <a:off x="9334500" y="0"/>
            <a:ext cx="2857500" cy="6858000"/>
          </a:xfrm>
          <a:custGeom>
            <a:rect b="b" l="l" r="r" t="t"/>
            <a:pathLst>
              <a:path extrusionOk="0" h="6858000" w="2857500">
                <a:moveTo>
                  <a:pt x="2857246" y="0"/>
                </a:moveTo>
                <a:lnTo>
                  <a:pt x="0" y="0"/>
                </a:lnTo>
                <a:lnTo>
                  <a:pt x="2472817" y="6857995"/>
                </a:lnTo>
                <a:lnTo>
                  <a:pt x="2857246" y="6857995"/>
                </a:lnTo>
                <a:lnTo>
                  <a:pt x="2857246" y="0"/>
                </a:lnTo>
                <a:close/>
              </a:path>
            </a:pathLst>
          </a:custGeom>
          <a:solidFill>
            <a:srgbClr val="3D7817">
              <a:alpha val="6980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8" name="Google Shape;28;p72"/>
          <p:cNvSpPr/>
          <p:nvPr/>
        </p:nvSpPr>
        <p:spPr>
          <a:xfrm>
            <a:off x="10896600" y="0"/>
            <a:ext cx="1295400" cy="6858000"/>
          </a:xfrm>
          <a:custGeom>
            <a:rect b="b" l="l" r="r" t="t"/>
            <a:pathLst>
              <a:path extrusionOk="0" h="6858000" w="1295400">
                <a:moveTo>
                  <a:pt x="1295400" y="0"/>
                </a:moveTo>
                <a:lnTo>
                  <a:pt x="1022476" y="0"/>
                </a:lnTo>
                <a:lnTo>
                  <a:pt x="0" y="6857995"/>
                </a:lnTo>
                <a:lnTo>
                  <a:pt x="1295400" y="6857995"/>
                </a:lnTo>
                <a:lnTo>
                  <a:pt x="1295400" y="0"/>
                </a:lnTo>
                <a:close/>
              </a:path>
            </a:pathLst>
          </a:custGeom>
          <a:solidFill>
            <a:srgbClr val="C0E274">
              <a:alpha val="6980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9" name="Google Shape;29;p72"/>
          <p:cNvSpPr/>
          <p:nvPr/>
        </p:nvSpPr>
        <p:spPr>
          <a:xfrm>
            <a:off x="10934700" y="0"/>
            <a:ext cx="1257300" cy="6858000"/>
          </a:xfrm>
          <a:custGeom>
            <a:rect b="b" l="l" r="r" t="t"/>
            <a:pathLst>
              <a:path extrusionOk="0" h="6858000" w="1257300">
                <a:moveTo>
                  <a:pt x="1257046" y="0"/>
                </a:moveTo>
                <a:lnTo>
                  <a:pt x="0" y="0"/>
                </a:lnTo>
                <a:lnTo>
                  <a:pt x="1115695" y="6857995"/>
                </a:lnTo>
                <a:lnTo>
                  <a:pt x="1257046" y="6857995"/>
                </a:lnTo>
                <a:lnTo>
                  <a:pt x="1257046" y="0"/>
                </a:lnTo>
                <a:close/>
              </a:path>
            </a:pathLst>
          </a:custGeom>
          <a:solidFill>
            <a:srgbClr val="90C224">
              <a:alpha val="6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0" name="Google Shape;30;p72"/>
          <p:cNvSpPr/>
          <p:nvPr/>
        </p:nvSpPr>
        <p:spPr>
          <a:xfrm>
            <a:off x="10372725" y="3590925"/>
            <a:ext cx="1819275" cy="3267075"/>
          </a:xfrm>
          <a:custGeom>
            <a:rect b="b" l="l" r="r" t="t"/>
            <a:pathLst>
              <a:path extrusionOk="0" h="3267075" w="1819275">
                <a:moveTo>
                  <a:pt x="1819275" y="0"/>
                </a:moveTo>
                <a:lnTo>
                  <a:pt x="0" y="3267075"/>
                </a:lnTo>
                <a:lnTo>
                  <a:pt x="1819275" y="3267075"/>
                </a:lnTo>
                <a:lnTo>
                  <a:pt x="1819275" y="0"/>
                </a:lnTo>
                <a:close/>
              </a:path>
            </a:pathLst>
          </a:custGeom>
          <a:solidFill>
            <a:srgbClr val="90C224">
              <a:alpha val="7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1" name="Google Shape;31;p72"/>
          <p:cNvSpPr/>
          <p:nvPr/>
        </p:nvSpPr>
        <p:spPr>
          <a:xfrm>
            <a:off x="0" y="4010025"/>
            <a:ext cx="447675" cy="2847975"/>
          </a:xfrm>
          <a:custGeom>
            <a:rect b="b" l="l" r="r" t="t"/>
            <a:pathLst>
              <a:path extrusionOk="0" h="2847975" w="447675">
                <a:moveTo>
                  <a:pt x="0" y="0"/>
                </a:moveTo>
                <a:lnTo>
                  <a:pt x="0" y="2847975"/>
                </a:lnTo>
                <a:lnTo>
                  <a:pt x="447675" y="2847975"/>
                </a:lnTo>
                <a:lnTo>
                  <a:pt x="0"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2" name="Google Shape;32;p72"/>
          <p:cNvSpPr/>
          <p:nvPr/>
        </p:nvSpPr>
        <p:spPr>
          <a:xfrm>
            <a:off x="714375" y="1571625"/>
            <a:ext cx="3505200" cy="3333750"/>
          </a:xfrm>
          <a:custGeom>
            <a:rect b="b" l="l" r="r" t="t"/>
            <a:pathLst>
              <a:path extrusionOk="0" h="3333750" w="3505200">
                <a:moveTo>
                  <a:pt x="2978912" y="0"/>
                </a:moveTo>
                <a:lnTo>
                  <a:pt x="0" y="0"/>
                </a:lnTo>
                <a:lnTo>
                  <a:pt x="0" y="3333750"/>
                </a:lnTo>
                <a:lnTo>
                  <a:pt x="2978912" y="3333750"/>
                </a:lnTo>
                <a:lnTo>
                  <a:pt x="3505200" y="1666875"/>
                </a:lnTo>
                <a:lnTo>
                  <a:pt x="2978912" y="0"/>
                </a:lnTo>
                <a:close/>
              </a:path>
            </a:pathLst>
          </a:custGeom>
          <a:solidFill>
            <a:srgbClr val="40404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3" name="Google Shape;33;p72"/>
          <p:cNvSpPr txBox="1"/>
          <p:nvPr>
            <p:ph type="title"/>
          </p:nvPr>
        </p:nvSpPr>
        <p:spPr>
          <a:xfrm>
            <a:off x="580390" y="166624"/>
            <a:ext cx="9756457" cy="103479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200">
                <a:solidFill>
                  <a:srgbClr val="90C224"/>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72"/>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72"/>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37" name="Shape 37"/>
        <p:cNvGrpSpPr/>
        <p:nvPr/>
      </p:nvGrpSpPr>
      <p:grpSpPr>
        <a:xfrm>
          <a:off x="0" y="0"/>
          <a:ext cx="0" cy="0"/>
          <a:chOff x="0" y="0"/>
          <a:chExt cx="0" cy="0"/>
        </a:xfrm>
      </p:grpSpPr>
      <p:sp>
        <p:nvSpPr>
          <p:cNvPr id="38" name="Google Shape;38;p73"/>
          <p:cNvSpPr txBox="1"/>
          <p:nvPr>
            <p:ph type="ctrTitle"/>
          </p:nvPr>
        </p:nvSpPr>
        <p:spPr>
          <a:xfrm>
            <a:off x="5245100" y="1541717"/>
            <a:ext cx="4008120" cy="167767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200">
                <a:solidFill>
                  <a:srgbClr val="90C224"/>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73"/>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73"/>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7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3"/>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43" name="Shape 43"/>
        <p:cNvGrpSpPr/>
        <p:nvPr/>
      </p:nvGrpSpPr>
      <p:grpSpPr>
        <a:xfrm>
          <a:off x="0" y="0"/>
          <a:ext cx="0" cy="0"/>
          <a:chOff x="0" y="0"/>
          <a:chExt cx="0" cy="0"/>
        </a:xfrm>
      </p:grpSpPr>
      <p:sp>
        <p:nvSpPr>
          <p:cNvPr id="44" name="Google Shape;44;p74"/>
          <p:cNvSpPr txBox="1"/>
          <p:nvPr>
            <p:ph type="title"/>
          </p:nvPr>
        </p:nvSpPr>
        <p:spPr>
          <a:xfrm>
            <a:off x="580390" y="166624"/>
            <a:ext cx="9756457" cy="103479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200">
                <a:solidFill>
                  <a:srgbClr val="90C224"/>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74"/>
          <p:cNvSpPr txBox="1"/>
          <p:nvPr>
            <p:ph idx="1" type="body"/>
          </p:nvPr>
        </p:nvSpPr>
        <p:spPr>
          <a:xfrm>
            <a:off x="512762" y="1375981"/>
            <a:ext cx="9454515" cy="445897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800">
                <a:solidFill>
                  <a:schemeClr val="dk1"/>
                </a:solidFill>
                <a:latin typeface="Trebuchet MS"/>
                <a:ea typeface="Trebuchet MS"/>
                <a:cs typeface="Trebuchet MS"/>
                <a:sym typeface="Trebuchet MS"/>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74"/>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74"/>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9" name="Shape 49"/>
        <p:cNvGrpSpPr/>
        <p:nvPr/>
      </p:nvGrpSpPr>
      <p:grpSpPr>
        <a:xfrm>
          <a:off x="0" y="0"/>
          <a:ext cx="0" cy="0"/>
          <a:chOff x="0" y="0"/>
          <a:chExt cx="0" cy="0"/>
        </a:xfrm>
      </p:grpSpPr>
      <p:sp>
        <p:nvSpPr>
          <p:cNvPr id="50" name="Google Shape;50;p75"/>
          <p:cNvSpPr txBox="1"/>
          <p:nvPr>
            <p:ph type="title"/>
          </p:nvPr>
        </p:nvSpPr>
        <p:spPr>
          <a:xfrm>
            <a:off x="580390" y="166624"/>
            <a:ext cx="9756457" cy="103479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200">
                <a:solidFill>
                  <a:srgbClr val="90C224"/>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5"/>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75"/>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75"/>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75"/>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75"/>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6" name="Shape 56"/>
        <p:cNvGrpSpPr/>
        <p:nvPr/>
      </p:nvGrpSpPr>
      <p:grpSpPr>
        <a:xfrm>
          <a:off x="0" y="0"/>
          <a:ext cx="0" cy="0"/>
          <a:chOff x="0" y="0"/>
          <a:chExt cx="0" cy="0"/>
        </a:xfrm>
      </p:grpSpPr>
      <p:sp>
        <p:nvSpPr>
          <p:cNvPr id="57" name="Google Shape;57;p7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7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76"/>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1"/>
          <p:cNvSpPr/>
          <p:nvPr/>
        </p:nvSpPr>
        <p:spPr>
          <a:xfrm>
            <a:off x="9386951" y="14350"/>
            <a:ext cx="1209040" cy="6844030"/>
          </a:xfrm>
          <a:custGeom>
            <a:rect b="b" l="l" r="r" t="t"/>
            <a:pathLst>
              <a:path extrusionOk="0" h="6844030" w="1209040">
                <a:moveTo>
                  <a:pt x="0" y="0"/>
                </a:moveTo>
                <a:lnTo>
                  <a:pt x="1208646" y="6843645"/>
                </a:lnTo>
              </a:path>
            </a:pathLst>
          </a:custGeom>
          <a:noFill/>
          <a:ln cap="flat" cmpd="sng" w="9525">
            <a:solidFill>
              <a:srgbClr val="BDBDBD"/>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7" name="Google Shape;7;p71"/>
          <p:cNvSpPr/>
          <p:nvPr/>
        </p:nvSpPr>
        <p:spPr>
          <a:xfrm>
            <a:off x="7459820" y="3703658"/>
            <a:ext cx="4732655" cy="3154680"/>
          </a:xfrm>
          <a:custGeom>
            <a:rect b="b" l="l" r="r" t="t"/>
            <a:pathLst>
              <a:path extrusionOk="0" h="3154679" w="4732655">
                <a:moveTo>
                  <a:pt x="4732179" y="0"/>
                </a:moveTo>
                <a:lnTo>
                  <a:pt x="0" y="3154340"/>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8" name="Google Shape;8;p71"/>
          <p:cNvSpPr/>
          <p:nvPr/>
        </p:nvSpPr>
        <p:spPr>
          <a:xfrm>
            <a:off x="9182100" y="0"/>
            <a:ext cx="3009900" cy="6858000"/>
          </a:xfrm>
          <a:custGeom>
            <a:rect b="b" l="l" r="r" t="t"/>
            <a:pathLst>
              <a:path extrusionOk="0" h="6858000" w="3009900">
                <a:moveTo>
                  <a:pt x="3009900" y="0"/>
                </a:moveTo>
                <a:lnTo>
                  <a:pt x="2044446" y="0"/>
                </a:lnTo>
                <a:lnTo>
                  <a:pt x="0" y="6857995"/>
                </a:lnTo>
                <a:lnTo>
                  <a:pt x="3009900" y="6857995"/>
                </a:lnTo>
                <a:lnTo>
                  <a:pt x="3009900" y="0"/>
                </a:lnTo>
                <a:close/>
              </a:path>
            </a:pathLst>
          </a:custGeom>
          <a:solidFill>
            <a:srgbClr val="90C224">
              <a:alpha val="2980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9" name="Google Shape;9;p71"/>
          <p:cNvSpPr/>
          <p:nvPr/>
        </p:nvSpPr>
        <p:spPr>
          <a:xfrm>
            <a:off x="9601200" y="0"/>
            <a:ext cx="2590800" cy="6858000"/>
          </a:xfrm>
          <a:custGeom>
            <a:rect b="b" l="l" r="r" t="t"/>
            <a:pathLst>
              <a:path extrusionOk="0" h="6858000" w="2590800">
                <a:moveTo>
                  <a:pt x="2590419" y="0"/>
                </a:moveTo>
                <a:lnTo>
                  <a:pt x="0" y="0"/>
                </a:lnTo>
                <a:lnTo>
                  <a:pt x="1209421" y="6857995"/>
                </a:lnTo>
                <a:lnTo>
                  <a:pt x="2590419" y="6857995"/>
                </a:lnTo>
                <a:lnTo>
                  <a:pt x="2590419" y="0"/>
                </a:lnTo>
                <a:close/>
              </a:path>
            </a:pathLst>
          </a:custGeom>
          <a:solidFill>
            <a:srgbClr val="90C224">
              <a:alpha val="1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0" name="Google Shape;10;p71"/>
          <p:cNvSpPr/>
          <p:nvPr/>
        </p:nvSpPr>
        <p:spPr>
          <a:xfrm>
            <a:off x="8934450" y="3048000"/>
            <a:ext cx="3257550" cy="3810000"/>
          </a:xfrm>
          <a:custGeom>
            <a:rect b="b" l="l" r="r" t="t"/>
            <a:pathLst>
              <a:path extrusionOk="0" h="3810000" w="3257550">
                <a:moveTo>
                  <a:pt x="3257550" y="0"/>
                </a:moveTo>
                <a:lnTo>
                  <a:pt x="0" y="3810000"/>
                </a:lnTo>
                <a:lnTo>
                  <a:pt x="3257550" y="3810000"/>
                </a:lnTo>
                <a:lnTo>
                  <a:pt x="3257550" y="0"/>
                </a:lnTo>
                <a:close/>
              </a:path>
            </a:pathLst>
          </a:custGeom>
          <a:solidFill>
            <a:srgbClr val="529F1F">
              <a:alpha val="71764"/>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1" name="Google Shape;11;p71"/>
          <p:cNvSpPr/>
          <p:nvPr/>
        </p:nvSpPr>
        <p:spPr>
          <a:xfrm>
            <a:off x="9334500" y="0"/>
            <a:ext cx="2857500" cy="6858000"/>
          </a:xfrm>
          <a:custGeom>
            <a:rect b="b" l="l" r="r" t="t"/>
            <a:pathLst>
              <a:path extrusionOk="0" h="6858000" w="2857500">
                <a:moveTo>
                  <a:pt x="2857246" y="0"/>
                </a:moveTo>
                <a:lnTo>
                  <a:pt x="0" y="0"/>
                </a:lnTo>
                <a:lnTo>
                  <a:pt x="2472817" y="6857995"/>
                </a:lnTo>
                <a:lnTo>
                  <a:pt x="2857246" y="6857995"/>
                </a:lnTo>
                <a:lnTo>
                  <a:pt x="2857246" y="0"/>
                </a:lnTo>
                <a:close/>
              </a:path>
            </a:pathLst>
          </a:custGeom>
          <a:solidFill>
            <a:srgbClr val="3D7817">
              <a:alpha val="6980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2" name="Google Shape;12;p71"/>
          <p:cNvSpPr/>
          <p:nvPr/>
        </p:nvSpPr>
        <p:spPr>
          <a:xfrm>
            <a:off x="10896600" y="0"/>
            <a:ext cx="1295400" cy="6858000"/>
          </a:xfrm>
          <a:custGeom>
            <a:rect b="b" l="l" r="r" t="t"/>
            <a:pathLst>
              <a:path extrusionOk="0" h="6858000" w="1295400">
                <a:moveTo>
                  <a:pt x="1295400" y="0"/>
                </a:moveTo>
                <a:lnTo>
                  <a:pt x="1022476" y="0"/>
                </a:lnTo>
                <a:lnTo>
                  <a:pt x="0" y="6857995"/>
                </a:lnTo>
                <a:lnTo>
                  <a:pt x="1295400" y="6857995"/>
                </a:lnTo>
                <a:lnTo>
                  <a:pt x="1295400" y="0"/>
                </a:lnTo>
                <a:close/>
              </a:path>
            </a:pathLst>
          </a:custGeom>
          <a:solidFill>
            <a:srgbClr val="C0E274">
              <a:alpha val="6980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3" name="Google Shape;13;p71"/>
          <p:cNvSpPr/>
          <p:nvPr/>
        </p:nvSpPr>
        <p:spPr>
          <a:xfrm>
            <a:off x="10934700" y="0"/>
            <a:ext cx="1257300" cy="6858000"/>
          </a:xfrm>
          <a:custGeom>
            <a:rect b="b" l="l" r="r" t="t"/>
            <a:pathLst>
              <a:path extrusionOk="0" h="6858000" w="1257300">
                <a:moveTo>
                  <a:pt x="1257046" y="0"/>
                </a:moveTo>
                <a:lnTo>
                  <a:pt x="0" y="0"/>
                </a:lnTo>
                <a:lnTo>
                  <a:pt x="1115695" y="6857995"/>
                </a:lnTo>
                <a:lnTo>
                  <a:pt x="1257046" y="6857995"/>
                </a:lnTo>
                <a:lnTo>
                  <a:pt x="1257046" y="0"/>
                </a:lnTo>
                <a:close/>
              </a:path>
            </a:pathLst>
          </a:custGeom>
          <a:solidFill>
            <a:srgbClr val="90C224">
              <a:alpha val="6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4" name="Google Shape;14;p71"/>
          <p:cNvSpPr/>
          <p:nvPr/>
        </p:nvSpPr>
        <p:spPr>
          <a:xfrm>
            <a:off x="10372725" y="3590925"/>
            <a:ext cx="1819275" cy="3267075"/>
          </a:xfrm>
          <a:custGeom>
            <a:rect b="b" l="l" r="r" t="t"/>
            <a:pathLst>
              <a:path extrusionOk="0" h="3267075" w="1819275">
                <a:moveTo>
                  <a:pt x="1819275" y="0"/>
                </a:moveTo>
                <a:lnTo>
                  <a:pt x="0" y="3267075"/>
                </a:lnTo>
                <a:lnTo>
                  <a:pt x="1819275" y="3267075"/>
                </a:lnTo>
                <a:lnTo>
                  <a:pt x="1819275" y="0"/>
                </a:lnTo>
                <a:close/>
              </a:path>
            </a:pathLst>
          </a:custGeom>
          <a:solidFill>
            <a:srgbClr val="90C224">
              <a:alpha val="7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5" name="Google Shape;15;p71"/>
          <p:cNvSpPr/>
          <p:nvPr/>
        </p:nvSpPr>
        <p:spPr>
          <a:xfrm>
            <a:off x="0" y="4010025"/>
            <a:ext cx="447675" cy="2847975"/>
          </a:xfrm>
          <a:custGeom>
            <a:rect b="b" l="l" r="r" t="t"/>
            <a:pathLst>
              <a:path extrusionOk="0" h="2847975" w="447675">
                <a:moveTo>
                  <a:pt x="0" y="0"/>
                </a:moveTo>
                <a:lnTo>
                  <a:pt x="0" y="2847975"/>
                </a:lnTo>
                <a:lnTo>
                  <a:pt x="447675" y="2847975"/>
                </a:lnTo>
                <a:lnTo>
                  <a:pt x="0"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6" name="Google Shape;16;p71"/>
          <p:cNvSpPr txBox="1"/>
          <p:nvPr>
            <p:ph type="title"/>
          </p:nvPr>
        </p:nvSpPr>
        <p:spPr>
          <a:xfrm>
            <a:off x="580390" y="166624"/>
            <a:ext cx="9756457" cy="103479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3200" u="none" cap="none" strike="noStrike">
                <a:solidFill>
                  <a:srgbClr val="90C224"/>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Google Shape;17;p71"/>
          <p:cNvSpPr txBox="1"/>
          <p:nvPr>
            <p:ph idx="1" type="body"/>
          </p:nvPr>
        </p:nvSpPr>
        <p:spPr>
          <a:xfrm>
            <a:off x="512762" y="1375981"/>
            <a:ext cx="9454515" cy="445897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8" name="Google Shape;18;p7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7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71"/>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5.png"/><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3.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2.png"/><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hyperlink" Target="https://github.com/transcranial/keras-js" TargetMode="External"/><Relationship Id="rId4" Type="http://schemas.openxmlformats.org/officeDocument/2006/relationships/hyperlink" Target="https://youtube.com/playlist?list=PLXkuFIFnXUAPIrXKgtIpctv2NuSo7"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 name="Shape 63"/>
        <p:cNvGrpSpPr/>
        <p:nvPr/>
      </p:nvGrpSpPr>
      <p:grpSpPr>
        <a:xfrm>
          <a:off x="0" y="0"/>
          <a:ext cx="0" cy="0"/>
          <a:chOff x="0" y="0"/>
          <a:chExt cx="0" cy="0"/>
        </a:xfrm>
      </p:grpSpPr>
      <p:grpSp>
        <p:nvGrpSpPr>
          <p:cNvPr id="64" name="Google Shape;64;p1"/>
          <p:cNvGrpSpPr/>
          <p:nvPr/>
        </p:nvGrpSpPr>
        <p:grpSpPr>
          <a:xfrm>
            <a:off x="97075" y="0"/>
            <a:ext cx="12094924" cy="6858381"/>
            <a:chOff x="97075" y="0"/>
            <a:chExt cx="12094924" cy="6858381"/>
          </a:xfrm>
        </p:grpSpPr>
        <p:sp>
          <p:nvSpPr>
            <p:cNvPr id="65" name="Google Shape;65;p1"/>
            <p:cNvSpPr/>
            <p:nvPr/>
          </p:nvSpPr>
          <p:spPr>
            <a:xfrm>
              <a:off x="1462150" y="14350"/>
              <a:ext cx="1209040" cy="6844030"/>
            </a:xfrm>
            <a:custGeom>
              <a:rect b="b" l="l" r="r" t="t"/>
              <a:pathLst>
                <a:path extrusionOk="0" h="6844030" w="1209039">
                  <a:moveTo>
                    <a:pt x="0" y="0"/>
                  </a:moveTo>
                  <a:lnTo>
                    <a:pt x="1208646" y="6843645"/>
                  </a:lnTo>
                </a:path>
              </a:pathLst>
            </a:custGeom>
            <a:noFill/>
            <a:ln cap="flat" cmpd="sng" w="9525">
              <a:solidFill>
                <a:srgbClr val="6C911D"/>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66" name="Google Shape;66;p1"/>
            <p:cNvSpPr/>
            <p:nvPr/>
          </p:nvSpPr>
          <p:spPr>
            <a:xfrm>
              <a:off x="97075" y="3700526"/>
              <a:ext cx="4745990" cy="3157855"/>
            </a:xfrm>
            <a:custGeom>
              <a:rect b="b" l="l" r="r" t="t"/>
              <a:pathLst>
                <a:path extrusionOk="0" h="3157854" w="4745990">
                  <a:moveTo>
                    <a:pt x="4745942" y="0"/>
                  </a:moveTo>
                  <a:lnTo>
                    <a:pt x="0" y="3157472"/>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67" name="Google Shape;67;p1"/>
            <p:cNvSpPr/>
            <p:nvPr/>
          </p:nvSpPr>
          <p:spPr>
            <a:xfrm>
              <a:off x="1257300" y="0"/>
              <a:ext cx="3009900" cy="6858000"/>
            </a:xfrm>
            <a:custGeom>
              <a:rect b="b" l="l" r="r" t="t"/>
              <a:pathLst>
                <a:path extrusionOk="0" h="6858000" w="3009900">
                  <a:moveTo>
                    <a:pt x="3009900" y="0"/>
                  </a:moveTo>
                  <a:lnTo>
                    <a:pt x="2044446" y="0"/>
                  </a:lnTo>
                  <a:lnTo>
                    <a:pt x="0" y="6857995"/>
                  </a:lnTo>
                  <a:lnTo>
                    <a:pt x="3009900" y="6857995"/>
                  </a:lnTo>
                  <a:lnTo>
                    <a:pt x="3009900" y="0"/>
                  </a:lnTo>
                  <a:close/>
                </a:path>
              </a:pathLst>
            </a:custGeom>
            <a:solidFill>
              <a:srgbClr val="90C224">
                <a:alpha val="2980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68" name="Google Shape;68;p1"/>
            <p:cNvSpPr/>
            <p:nvPr/>
          </p:nvSpPr>
          <p:spPr>
            <a:xfrm>
              <a:off x="1676400" y="0"/>
              <a:ext cx="2590800" cy="6858000"/>
            </a:xfrm>
            <a:custGeom>
              <a:rect b="b" l="l" r="r" t="t"/>
              <a:pathLst>
                <a:path extrusionOk="0" h="6858000" w="2590800">
                  <a:moveTo>
                    <a:pt x="2590419" y="0"/>
                  </a:moveTo>
                  <a:lnTo>
                    <a:pt x="0" y="0"/>
                  </a:lnTo>
                  <a:lnTo>
                    <a:pt x="1209420" y="6857995"/>
                  </a:lnTo>
                  <a:lnTo>
                    <a:pt x="2590419" y="6857995"/>
                  </a:lnTo>
                  <a:lnTo>
                    <a:pt x="2590419" y="0"/>
                  </a:lnTo>
                  <a:close/>
                </a:path>
              </a:pathLst>
            </a:custGeom>
            <a:solidFill>
              <a:srgbClr val="90C224">
                <a:alpha val="1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69" name="Google Shape;69;p1"/>
            <p:cNvSpPr/>
            <p:nvPr/>
          </p:nvSpPr>
          <p:spPr>
            <a:xfrm>
              <a:off x="1009650" y="3048000"/>
              <a:ext cx="3257550" cy="3810000"/>
            </a:xfrm>
            <a:custGeom>
              <a:rect b="b" l="l" r="r" t="t"/>
              <a:pathLst>
                <a:path extrusionOk="0" h="3810000" w="3257550">
                  <a:moveTo>
                    <a:pt x="3257550" y="0"/>
                  </a:moveTo>
                  <a:lnTo>
                    <a:pt x="0" y="3810000"/>
                  </a:lnTo>
                  <a:lnTo>
                    <a:pt x="3257550" y="3810000"/>
                  </a:lnTo>
                  <a:lnTo>
                    <a:pt x="3257550" y="0"/>
                  </a:lnTo>
                  <a:close/>
                </a:path>
              </a:pathLst>
            </a:custGeom>
            <a:solidFill>
              <a:srgbClr val="529F1F">
                <a:alpha val="71764"/>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70" name="Google Shape;70;p1"/>
            <p:cNvSpPr/>
            <p:nvPr/>
          </p:nvSpPr>
          <p:spPr>
            <a:xfrm>
              <a:off x="1409700" y="0"/>
              <a:ext cx="2857500" cy="6858000"/>
            </a:xfrm>
            <a:custGeom>
              <a:rect b="b" l="l" r="r" t="t"/>
              <a:pathLst>
                <a:path extrusionOk="0" h="6858000" w="2857500">
                  <a:moveTo>
                    <a:pt x="2857246" y="0"/>
                  </a:moveTo>
                  <a:lnTo>
                    <a:pt x="0" y="0"/>
                  </a:lnTo>
                  <a:lnTo>
                    <a:pt x="2472816" y="6857995"/>
                  </a:lnTo>
                  <a:lnTo>
                    <a:pt x="2857246" y="6857995"/>
                  </a:lnTo>
                  <a:lnTo>
                    <a:pt x="2857246" y="0"/>
                  </a:lnTo>
                  <a:close/>
                </a:path>
              </a:pathLst>
            </a:custGeom>
            <a:solidFill>
              <a:srgbClr val="3D7817">
                <a:alpha val="6980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71" name="Google Shape;71;p1"/>
            <p:cNvSpPr/>
            <p:nvPr/>
          </p:nvSpPr>
          <p:spPr>
            <a:xfrm>
              <a:off x="2447924" y="3590925"/>
              <a:ext cx="1819275" cy="3267075"/>
            </a:xfrm>
            <a:custGeom>
              <a:rect b="b" l="l" r="r" t="t"/>
              <a:pathLst>
                <a:path extrusionOk="0" h="3267075" w="1819275">
                  <a:moveTo>
                    <a:pt x="1819275" y="0"/>
                  </a:moveTo>
                  <a:lnTo>
                    <a:pt x="0" y="3267075"/>
                  </a:lnTo>
                  <a:lnTo>
                    <a:pt x="1819275" y="3267075"/>
                  </a:lnTo>
                  <a:lnTo>
                    <a:pt x="1819275" y="0"/>
                  </a:lnTo>
                  <a:close/>
                </a:path>
              </a:pathLst>
            </a:custGeom>
            <a:solidFill>
              <a:srgbClr val="90C224">
                <a:alpha val="7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72" name="Google Shape;72;p1"/>
            <p:cNvSpPr/>
            <p:nvPr/>
          </p:nvSpPr>
          <p:spPr>
            <a:xfrm>
              <a:off x="3019424" y="0"/>
              <a:ext cx="9172575" cy="6858000"/>
            </a:xfrm>
            <a:custGeom>
              <a:rect b="b" l="l" r="r" t="t"/>
              <a:pathLst>
                <a:path extrusionOk="0" h="6858000" w="9172575">
                  <a:moveTo>
                    <a:pt x="9172321" y="0"/>
                  </a:moveTo>
                  <a:lnTo>
                    <a:pt x="0" y="0"/>
                  </a:lnTo>
                  <a:lnTo>
                    <a:pt x="1107566" y="6857995"/>
                  </a:lnTo>
                  <a:lnTo>
                    <a:pt x="9172321" y="6857995"/>
                  </a:lnTo>
                  <a:lnTo>
                    <a:pt x="9172321" y="0"/>
                  </a:lnTo>
                  <a:close/>
                </a:path>
              </a:pathLst>
            </a:custGeom>
            <a:solidFill>
              <a:srgbClr val="90C22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73" name="Google Shape;73;p1"/>
          <p:cNvSpPr txBox="1"/>
          <p:nvPr>
            <p:ph type="title"/>
          </p:nvPr>
        </p:nvSpPr>
        <p:spPr>
          <a:xfrm>
            <a:off x="4501515" y="1894522"/>
            <a:ext cx="3998595" cy="1856739"/>
          </a:xfrm>
          <a:prstGeom prst="rect">
            <a:avLst/>
          </a:prstGeom>
          <a:noFill/>
          <a:ln>
            <a:noFill/>
          </a:ln>
        </p:spPr>
        <p:txBody>
          <a:bodyPr anchorCtr="0" anchor="t" bIns="0" lIns="0" spcFirstLastPara="1" rIns="0" wrap="square" tIns="12700">
            <a:spAutoFit/>
          </a:bodyPr>
          <a:lstStyle/>
          <a:p>
            <a:pPr indent="0" lvl="0" marL="12700" marR="5080" rtl="0" algn="l">
              <a:lnSpc>
                <a:spcPct val="100099"/>
              </a:lnSpc>
              <a:spcBef>
                <a:spcPts val="0"/>
              </a:spcBef>
              <a:spcAft>
                <a:spcPts val="0"/>
              </a:spcAft>
              <a:buNone/>
            </a:pPr>
            <a:r>
              <a:rPr lang="en-US" sz="6000">
                <a:solidFill>
                  <a:srgbClr val="FFFFFF"/>
                </a:solidFill>
                <a:latin typeface="Arial Black"/>
                <a:ea typeface="Arial Black"/>
                <a:cs typeface="Arial Black"/>
                <a:sym typeface="Arial Black"/>
              </a:rPr>
              <a:t>MAJOR PROJECT</a:t>
            </a:r>
            <a:endParaRPr sz="6000">
              <a:latin typeface="Arial Black"/>
              <a:ea typeface="Arial Black"/>
              <a:cs typeface="Arial Black"/>
              <a:sym typeface="Arial Black"/>
            </a:endParaRPr>
          </a:p>
        </p:txBody>
      </p:sp>
      <p:grpSp>
        <p:nvGrpSpPr>
          <p:cNvPr id="74" name="Google Shape;74;p1"/>
          <p:cNvGrpSpPr/>
          <p:nvPr/>
        </p:nvGrpSpPr>
        <p:grpSpPr>
          <a:xfrm>
            <a:off x="4076700" y="3257550"/>
            <a:ext cx="1781173" cy="1095375"/>
            <a:chOff x="4076700" y="3257550"/>
            <a:chExt cx="1781173" cy="1095375"/>
          </a:xfrm>
        </p:grpSpPr>
        <p:sp>
          <p:nvSpPr>
            <p:cNvPr id="75" name="Google Shape;75;p1"/>
            <p:cNvSpPr/>
            <p:nvPr/>
          </p:nvSpPr>
          <p:spPr>
            <a:xfrm>
              <a:off x="4638675" y="4095749"/>
              <a:ext cx="1066800" cy="257175"/>
            </a:xfrm>
            <a:custGeom>
              <a:rect b="b" l="l" r="r" t="t"/>
              <a:pathLst>
                <a:path extrusionOk="0" h="257175" w="1066800">
                  <a:moveTo>
                    <a:pt x="199644" y="3810"/>
                  </a:moveTo>
                  <a:lnTo>
                    <a:pt x="0" y="3810"/>
                  </a:lnTo>
                  <a:lnTo>
                    <a:pt x="0" y="34290"/>
                  </a:lnTo>
                  <a:lnTo>
                    <a:pt x="80772" y="34290"/>
                  </a:lnTo>
                  <a:lnTo>
                    <a:pt x="80772" y="254000"/>
                  </a:lnTo>
                  <a:lnTo>
                    <a:pt x="115316" y="254000"/>
                  </a:lnTo>
                  <a:lnTo>
                    <a:pt x="115316" y="34290"/>
                  </a:lnTo>
                  <a:lnTo>
                    <a:pt x="199644" y="34290"/>
                  </a:lnTo>
                  <a:lnTo>
                    <a:pt x="199644" y="3810"/>
                  </a:lnTo>
                  <a:close/>
                </a:path>
                <a:path extrusionOk="0" h="257175" w="1066800">
                  <a:moveTo>
                    <a:pt x="375666" y="3810"/>
                  </a:moveTo>
                  <a:lnTo>
                    <a:pt x="224155" y="3810"/>
                  </a:lnTo>
                  <a:lnTo>
                    <a:pt x="224155" y="34290"/>
                  </a:lnTo>
                  <a:lnTo>
                    <a:pt x="224155" y="104140"/>
                  </a:lnTo>
                  <a:lnTo>
                    <a:pt x="224155" y="133350"/>
                  </a:lnTo>
                  <a:lnTo>
                    <a:pt x="224155" y="223520"/>
                  </a:lnTo>
                  <a:lnTo>
                    <a:pt x="224155" y="254000"/>
                  </a:lnTo>
                  <a:lnTo>
                    <a:pt x="373761" y="254000"/>
                  </a:lnTo>
                  <a:lnTo>
                    <a:pt x="373761" y="223520"/>
                  </a:lnTo>
                  <a:lnTo>
                    <a:pt x="258699" y="223520"/>
                  </a:lnTo>
                  <a:lnTo>
                    <a:pt x="258699" y="133350"/>
                  </a:lnTo>
                  <a:lnTo>
                    <a:pt x="342519" y="133350"/>
                  </a:lnTo>
                  <a:lnTo>
                    <a:pt x="342519" y="104140"/>
                  </a:lnTo>
                  <a:lnTo>
                    <a:pt x="258699" y="104140"/>
                  </a:lnTo>
                  <a:lnTo>
                    <a:pt x="258699" y="34290"/>
                  </a:lnTo>
                  <a:lnTo>
                    <a:pt x="375666" y="34290"/>
                  </a:lnTo>
                  <a:lnTo>
                    <a:pt x="375666" y="3810"/>
                  </a:lnTo>
                  <a:close/>
                </a:path>
                <a:path extrusionOk="0" h="257175" w="1066800">
                  <a:moveTo>
                    <a:pt x="598170" y="253746"/>
                  </a:moveTo>
                  <a:lnTo>
                    <a:pt x="578231" y="200914"/>
                  </a:lnTo>
                  <a:lnTo>
                    <a:pt x="568833" y="175895"/>
                  </a:lnTo>
                  <a:lnTo>
                    <a:pt x="532384" y="79121"/>
                  </a:lnTo>
                  <a:lnTo>
                    <a:pt x="532384" y="175895"/>
                  </a:lnTo>
                  <a:lnTo>
                    <a:pt x="457073" y="175895"/>
                  </a:lnTo>
                  <a:lnTo>
                    <a:pt x="496443" y="65659"/>
                  </a:lnTo>
                  <a:lnTo>
                    <a:pt x="532384" y="175895"/>
                  </a:lnTo>
                  <a:lnTo>
                    <a:pt x="532384" y="79121"/>
                  </a:lnTo>
                  <a:lnTo>
                    <a:pt x="527304" y="65659"/>
                  </a:lnTo>
                  <a:lnTo>
                    <a:pt x="502666" y="0"/>
                  </a:lnTo>
                  <a:lnTo>
                    <a:pt x="493395" y="0"/>
                  </a:lnTo>
                  <a:lnTo>
                    <a:pt x="390398" y="253746"/>
                  </a:lnTo>
                  <a:lnTo>
                    <a:pt x="429260" y="253746"/>
                  </a:lnTo>
                  <a:lnTo>
                    <a:pt x="447929" y="200914"/>
                  </a:lnTo>
                  <a:lnTo>
                    <a:pt x="542290" y="200914"/>
                  </a:lnTo>
                  <a:lnTo>
                    <a:pt x="559689" y="253746"/>
                  </a:lnTo>
                  <a:lnTo>
                    <a:pt x="598170" y="253746"/>
                  </a:lnTo>
                  <a:close/>
                </a:path>
                <a:path extrusionOk="0" h="257175" w="1066800">
                  <a:moveTo>
                    <a:pt x="850392" y="253746"/>
                  </a:moveTo>
                  <a:lnTo>
                    <a:pt x="798957" y="3429"/>
                  </a:lnTo>
                  <a:lnTo>
                    <a:pt x="783463" y="3429"/>
                  </a:lnTo>
                  <a:lnTo>
                    <a:pt x="727583" y="186055"/>
                  </a:lnTo>
                  <a:lnTo>
                    <a:pt x="667258" y="3429"/>
                  </a:lnTo>
                  <a:lnTo>
                    <a:pt x="651510" y="3429"/>
                  </a:lnTo>
                  <a:lnTo>
                    <a:pt x="604012" y="253746"/>
                  </a:lnTo>
                  <a:lnTo>
                    <a:pt x="636905" y="253746"/>
                  </a:lnTo>
                  <a:lnTo>
                    <a:pt x="666369" y="93091"/>
                  </a:lnTo>
                  <a:lnTo>
                    <a:pt x="723392" y="257175"/>
                  </a:lnTo>
                  <a:lnTo>
                    <a:pt x="731901" y="257175"/>
                  </a:lnTo>
                  <a:lnTo>
                    <a:pt x="787400" y="93091"/>
                  </a:lnTo>
                  <a:lnTo>
                    <a:pt x="817499" y="253746"/>
                  </a:lnTo>
                  <a:lnTo>
                    <a:pt x="850392" y="253746"/>
                  </a:lnTo>
                  <a:close/>
                </a:path>
                <a:path extrusionOk="0" h="257175" w="1066800">
                  <a:moveTo>
                    <a:pt x="1066330" y="137375"/>
                  </a:moveTo>
                  <a:lnTo>
                    <a:pt x="992251" y="137375"/>
                  </a:lnTo>
                  <a:lnTo>
                    <a:pt x="992251" y="167259"/>
                  </a:lnTo>
                  <a:lnTo>
                    <a:pt x="1066330" y="167259"/>
                  </a:lnTo>
                  <a:lnTo>
                    <a:pt x="1066330" y="137375"/>
                  </a:lnTo>
                  <a:close/>
                </a:path>
              </a:pathLst>
            </a:custGeom>
            <a:solidFill>
              <a:srgbClr val="FFFFFF">
                <a:alpha val="6980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76" name="Google Shape;76;p1"/>
            <p:cNvPicPr preferRelativeResize="0"/>
            <p:nvPr/>
          </p:nvPicPr>
          <p:blipFill rotWithShape="1">
            <a:blip r:embed="rId3">
              <a:alphaModFix/>
            </a:blip>
            <a:srcRect b="0" l="0" r="0" t="0"/>
            <a:stretch/>
          </p:blipFill>
          <p:spPr>
            <a:xfrm>
              <a:off x="5772150" y="4095750"/>
              <a:ext cx="85723" cy="257175"/>
            </a:xfrm>
            <a:prstGeom prst="rect">
              <a:avLst/>
            </a:prstGeom>
            <a:noFill/>
            <a:ln>
              <a:noFill/>
            </a:ln>
          </p:spPr>
        </p:pic>
        <p:sp>
          <p:nvSpPr>
            <p:cNvPr id="77" name="Google Shape;77;p1"/>
            <p:cNvSpPr/>
            <p:nvPr/>
          </p:nvSpPr>
          <p:spPr>
            <a:xfrm>
              <a:off x="4076700" y="3257550"/>
              <a:ext cx="190500" cy="219075"/>
            </a:xfrm>
            <a:custGeom>
              <a:rect b="b" l="l" r="r" t="t"/>
              <a:pathLst>
                <a:path extrusionOk="0" h="219075" w="190500">
                  <a:moveTo>
                    <a:pt x="0" y="0"/>
                  </a:moveTo>
                  <a:lnTo>
                    <a:pt x="0" y="219075"/>
                  </a:lnTo>
                  <a:lnTo>
                    <a:pt x="190500" y="109474"/>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graphicFrame>
        <p:nvGraphicFramePr>
          <p:cNvPr id="159" name="Google Shape;159;p10"/>
          <p:cNvGraphicFramePr/>
          <p:nvPr/>
        </p:nvGraphicFramePr>
        <p:xfrm>
          <a:off x="374650" y="42798"/>
          <a:ext cx="3000000" cy="3000000"/>
        </p:xfrm>
        <a:graphic>
          <a:graphicData uri="http://schemas.openxmlformats.org/drawingml/2006/table">
            <a:tbl>
              <a:tblPr bandRow="1" firstRow="1">
                <a:noFill/>
                <a:tableStyleId>{8D087850-A038-4D16-AF0C-077F7C12058B}</a:tableStyleId>
              </a:tblPr>
              <a:tblGrid>
                <a:gridCol w="1328425"/>
                <a:gridCol w="1421125"/>
                <a:gridCol w="3336300"/>
                <a:gridCol w="2073275"/>
                <a:gridCol w="3397875"/>
              </a:tblGrid>
              <a:tr h="290825">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r>
              <a:tr h="6419225">
                <a:tc>
                  <a:txBody>
                    <a:bodyPr/>
                    <a:lstStyle/>
                    <a:p>
                      <a:pPr indent="0" lvl="0" marL="95250" marR="46355" rtl="0" algn="l">
                        <a:lnSpc>
                          <a:spcPct val="102899"/>
                        </a:lnSpc>
                        <a:spcBef>
                          <a:spcPts val="0"/>
                        </a:spcBef>
                        <a:spcAft>
                          <a:spcPts val="0"/>
                        </a:spcAft>
                        <a:buNone/>
                      </a:pPr>
                      <a:r>
                        <a:rPr lang="en-US" sz="1400" u="none" cap="none" strike="noStrike">
                          <a:latin typeface="Trebuchet MS"/>
                          <a:ea typeface="Trebuchet MS"/>
                          <a:cs typeface="Trebuchet MS"/>
                          <a:sym typeface="Trebuchet MS"/>
                        </a:rPr>
                        <a:t>Lip Reading	D riven-</a:t>
                      </a:r>
                      <a:endParaRPr sz="1400" u="none" cap="none" strike="noStrike">
                        <a:latin typeface="Trebuchet MS"/>
                        <a:ea typeface="Trebuchet MS"/>
                        <a:cs typeface="Trebuchet MS"/>
                        <a:sym typeface="Trebuchet MS"/>
                      </a:endParaRPr>
                    </a:p>
                    <a:p>
                      <a:pPr indent="0" lvl="0" marL="95250" marR="0" rtl="0" algn="l">
                        <a:lnSpc>
                          <a:spcPct val="117071"/>
                        </a:lnSpc>
                        <a:spcBef>
                          <a:spcPts val="0"/>
                        </a:spcBef>
                        <a:spcAft>
                          <a:spcPts val="0"/>
                        </a:spcAft>
                        <a:buNone/>
                      </a:pPr>
                      <a:r>
                        <a:rPr lang="en-US" sz="1400" u="none" cap="none" strike="noStrike">
                          <a:latin typeface="Trebuchet MS"/>
                          <a:ea typeface="Trebuchet MS"/>
                          <a:cs typeface="Trebuchet MS"/>
                          <a:sym typeface="Trebuchet MS"/>
                        </a:rPr>
                        <a:t>Deep  Learnin</a:t>
                      </a:r>
                      <a:endParaRPr sz="1400" u="none" cap="none" strike="noStrike">
                        <a:latin typeface="Trebuchet MS"/>
                        <a:ea typeface="Trebuchet MS"/>
                        <a:cs typeface="Trebuchet MS"/>
                        <a:sym typeface="Trebuchet MS"/>
                      </a:endParaRPr>
                    </a:p>
                    <a:p>
                      <a:pPr indent="0" lvl="0" marL="95250" marR="2540" rtl="0" algn="l">
                        <a:lnSpc>
                          <a:spcPct val="123571"/>
                        </a:lnSpc>
                        <a:spcBef>
                          <a:spcPts val="5"/>
                        </a:spcBef>
                        <a:spcAft>
                          <a:spcPts val="0"/>
                        </a:spcAft>
                        <a:buNone/>
                      </a:pPr>
                      <a:r>
                        <a:rPr lang="en-US" sz="1400" u="none" cap="none" strike="noStrike">
                          <a:latin typeface="Trebuchet MS"/>
                          <a:ea typeface="Trebuchet MS"/>
                          <a:cs typeface="Trebuchet MS"/>
                          <a:sym typeface="Trebuchet MS"/>
                        </a:rPr>
                        <a:t>g  Approach Fo r  speech  enh</a:t>
                      </a:r>
                      <a:endParaRPr sz="1400" u="none" cap="none" strike="noStrike">
                        <a:latin typeface="Trebuchet MS"/>
                        <a:ea typeface="Trebuchet MS"/>
                        <a:cs typeface="Trebuchet MS"/>
                        <a:sym typeface="Trebuchet MS"/>
                      </a:endParaRPr>
                    </a:p>
                    <a:p>
                      <a:pPr indent="0" lvl="0" marL="95250" marR="0" rtl="0" algn="l">
                        <a:lnSpc>
                          <a:spcPct val="112142"/>
                        </a:lnSpc>
                        <a:spcBef>
                          <a:spcPts val="0"/>
                        </a:spcBef>
                        <a:spcAft>
                          <a:spcPts val="0"/>
                        </a:spcAft>
                        <a:buNone/>
                      </a:pPr>
                      <a:r>
                        <a:rPr lang="en-US" sz="1400" u="none" cap="none" strike="noStrike">
                          <a:latin typeface="Trebuchet MS"/>
                          <a:ea typeface="Trebuchet MS"/>
                          <a:cs typeface="Trebuchet MS"/>
                          <a:sym typeface="Trebuchet MS"/>
                        </a:rPr>
                        <a:t>ancement(202</a:t>
                      </a:r>
                      <a:endParaRPr sz="1400" u="none" cap="none" strike="noStrike">
                        <a:latin typeface="Trebuchet MS"/>
                        <a:ea typeface="Trebuchet MS"/>
                        <a:cs typeface="Trebuchet MS"/>
                        <a:sym typeface="Trebuchet MS"/>
                      </a:endParaRPr>
                    </a:p>
                    <a:p>
                      <a:pPr indent="0" lvl="0" marL="95250" marR="0" rtl="0" algn="l">
                        <a:lnSpc>
                          <a:spcPct val="118857"/>
                        </a:lnSpc>
                        <a:spcBef>
                          <a:spcPts val="0"/>
                        </a:spcBef>
                        <a:spcAft>
                          <a:spcPts val="0"/>
                        </a:spcAft>
                        <a:buNone/>
                      </a:pPr>
                      <a:r>
                        <a:rPr lang="en-US" sz="1400" u="none" cap="none" strike="noStrike">
                          <a:latin typeface="Trebuchet MS"/>
                          <a:ea typeface="Trebuchet MS"/>
                          <a:cs typeface="Trebuchet MS"/>
                          <a:sym typeface="Trebuchet MS"/>
                        </a:rPr>
                        <a:t>1)</a:t>
                      </a:r>
                      <a:endParaRPr sz="1400" u="none" cap="none" strike="noStrike">
                        <a:latin typeface="Trebuchet MS"/>
                        <a:ea typeface="Trebuchet MS"/>
                        <a:cs typeface="Trebuchet MS"/>
                        <a:sym typeface="Trebuchet MS"/>
                      </a:endParaRPr>
                    </a:p>
                  </a:txBody>
                  <a:tcPr marT="254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82549" lvl="0" marL="96520" marR="28575" rtl="0" algn="l">
                        <a:lnSpc>
                          <a:spcPct val="99800"/>
                        </a:lnSpc>
                        <a:spcBef>
                          <a:spcPts val="0"/>
                        </a:spcBef>
                        <a:spcAft>
                          <a:spcPts val="0"/>
                        </a:spcAft>
                        <a:buSzPts val="1300"/>
                        <a:buFont typeface="Trebuchet MS"/>
                        <a:buAutoNum type="arabicPeriod"/>
                      </a:pPr>
                      <a:r>
                        <a:rPr lang="en-US" sz="1400" u="none" cap="none" strike="noStrike">
                          <a:latin typeface="Calibri"/>
                          <a:ea typeface="Calibri"/>
                          <a:cs typeface="Calibri"/>
                          <a:sym typeface="Calibri"/>
                        </a:rPr>
                        <a:t>Developing a deep learning- based lip-reading regression model to estimate clean audio features using visual data.</a:t>
                      </a:r>
                      <a:endParaRPr sz="1400" u="none" cap="none" strike="noStrike">
                        <a:latin typeface="Calibri"/>
                        <a:ea typeface="Calibri"/>
                        <a:cs typeface="Calibri"/>
                        <a:sym typeface="Calibri"/>
                      </a:endParaRPr>
                    </a:p>
                    <a:p>
                      <a:pPr indent="0" lvl="0" marL="0" marR="0" rtl="0" algn="l">
                        <a:lnSpc>
                          <a:spcPct val="100000"/>
                        </a:lnSpc>
                        <a:spcBef>
                          <a:spcPts val="695"/>
                        </a:spcBef>
                        <a:spcAft>
                          <a:spcPts val="0"/>
                        </a:spcAft>
                        <a:buSzPts val="1400"/>
                        <a:buFont typeface="Calibri"/>
                        <a:buNone/>
                      </a:pPr>
                      <a:r>
                        <a:t/>
                      </a:r>
                      <a:endParaRPr sz="1400" u="none" cap="none" strike="noStrike">
                        <a:latin typeface="Times New Roman"/>
                        <a:ea typeface="Times New Roman"/>
                        <a:cs typeface="Times New Roman"/>
                        <a:sym typeface="Times New Roman"/>
                      </a:endParaRPr>
                    </a:p>
                    <a:p>
                      <a:pPr indent="-82549" lvl="0" marL="96520" marR="96520" rtl="0" algn="l">
                        <a:lnSpc>
                          <a:spcPct val="99600"/>
                        </a:lnSpc>
                        <a:spcBef>
                          <a:spcPts val="5"/>
                        </a:spcBef>
                        <a:spcAft>
                          <a:spcPts val="0"/>
                        </a:spcAft>
                        <a:buClr>
                          <a:srgbClr val="000000"/>
                        </a:buClr>
                        <a:buSzPts val="1300"/>
                        <a:buFont typeface="Calibri"/>
                        <a:buAutoNum type="arabicPeriod"/>
                      </a:pPr>
                      <a:r>
                        <a:rPr lang="en-US" sz="1400" u="none" cap="none" strike="noStrike">
                          <a:solidFill>
                            <a:srgbClr val="374151"/>
                          </a:solidFill>
                          <a:latin typeface="Calibri"/>
                          <a:ea typeface="Calibri"/>
                          <a:cs typeface="Calibri"/>
                          <a:sym typeface="Calibri"/>
                        </a:rPr>
                        <a:t>Creating an enhanced, visually-derived Wiener filter (EVWF) for estimating the clean audio power spectrum</a:t>
                      </a:r>
                      <a:endParaRPr sz="1400" u="none" cap="none" strike="noStrike">
                        <a:latin typeface="Calibri"/>
                        <a:ea typeface="Calibri"/>
                        <a:cs typeface="Calibri"/>
                        <a:sym typeface="Calibri"/>
                      </a:endParaRPr>
                    </a:p>
                  </a:txBody>
                  <a:tcPr marT="323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97155" marR="109854" rtl="0" algn="l">
                        <a:lnSpc>
                          <a:spcPct val="102899"/>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The paper presents a novel deep learni ng-based lip-</a:t>
                      </a:r>
                      <a:endParaRPr sz="1400" u="none" cap="none" strike="noStrike">
                        <a:latin typeface="Trebuchet MS"/>
                        <a:ea typeface="Trebuchet MS"/>
                        <a:cs typeface="Trebuchet MS"/>
                        <a:sym typeface="Trebuchet MS"/>
                      </a:endParaRPr>
                    </a:p>
                    <a:p>
                      <a:pPr indent="0" lvl="0" marL="97155" marR="0" rtl="0" algn="l">
                        <a:lnSpc>
                          <a:spcPct val="100000"/>
                        </a:lnSpc>
                        <a:spcBef>
                          <a:spcPts val="50"/>
                        </a:spcBef>
                        <a:spcAft>
                          <a:spcPts val="0"/>
                        </a:spcAft>
                        <a:buNone/>
                      </a:pPr>
                      <a:r>
                        <a:rPr lang="en-US" sz="1400" u="none" cap="none" strike="noStrike">
                          <a:solidFill>
                            <a:srgbClr val="374151"/>
                          </a:solidFill>
                          <a:latin typeface="Trebuchet MS"/>
                          <a:ea typeface="Trebuchet MS"/>
                          <a:cs typeface="Trebuchet MS"/>
                          <a:sym typeface="Trebuchet MS"/>
                        </a:rPr>
                        <a:t>reading regression model for</a:t>
                      </a:r>
                      <a:endParaRPr sz="1400" u="none" cap="none" strike="noStrike">
                        <a:latin typeface="Trebuchet MS"/>
                        <a:ea typeface="Trebuchet MS"/>
                        <a:cs typeface="Trebuchet MS"/>
                        <a:sym typeface="Trebuchet MS"/>
                      </a:endParaRPr>
                    </a:p>
                    <a:p>
                      <a:pPr indent="0" lvl="0" marL="97155" marR="130810" rtl="0" algn="l">
                        <a:lnSpc>
                          <a:spcPct val="102800"/>
                        </a:lnSpc>
                        <a:spcBef>
                          <a:spcPts val="75"/>
                        </a:spcBef>
                        <a:spcAft>
                          <a:spcPts val="0"/>
                        </a:spcAft>
                        <a:buNone/>
                      </a:pPr>
                      <a:r>
                        <a:rPr lang="en-US" sz="1400" u="none" cap="none" strike="noStrike">
                          <a:solidFill>
                            <a:srgbClr val="374151"/>
                          </a:solidFill>
                          <a:latin typeface="Trebuchet MS"/>
                          <a:ea typeface="Trebuchet MS"/>
                          <a:cs typeface="Trebuchet MS"/>
                          <a:sym typeface="Trebuchet MS"/>
                        </a:rPr>
                        <a:t>speech enhancement. It uses a stacke d LSTM model to estimate clean audio features from visual lip movements The Enhanced Visual Waveform (EVW F) model that integrates audio and vi sual cues to enhance speech.The EV WF employs an inverse filterbank tra nsformation for audio power spectru m estimation.Unlike some existing m ethods, the proposed approach elimi nates the need for</a:t>
                      </a:r>
                      <a:endParaRPr sz="1400" u="none" cap="none" strike="noStrike">
                        <a:latin typeface="Trebuchet MS"/>
                        <a:ea typeface="Trebuchet MS"/>
                        <a:cs typeface="Trebuchet MS"/>
                        <a:sym typeface="Trebuchet MS"/>
                      </a:endParaRPr>
                    </a:p>
                    <a:p>
                      <a:pPr indent="0" lvl="0" marL="97155" marR="201295" rtl="0" algn="l">
                        <a:lnSpc>
                          <a:spcPct val="123571"/>
                        </a:lnSpc>
                        <a:spcBef>
                          <a:spcPts val="60"/>
                        </a:spcBef>
                        <a:spcAft>
                          <a:spcPts val="0"/>
                        </a:spcAft>
                        <a:buNone/>
                      </a:pPr>
                      <a:r>
                        <a:rPr lang="en-US" sz="1400" u="none" cap="none" strike="noStrike">
                          <a:solidFill>
                            <a:srgbClr val="374151"/>
                          </a:solidFill>
                          <a:latin typeface="Trebuchet MS"/>
                          <a:ea typeface="Trebuchet MS"/>
                          <a:cs typeface="Trebuchet MS"/>
                          <a:sym typeface="Trebuchet MS"/>
                        </a:rPr>
                        <a:t>voice activity detection (VAD) and no ise</a:t>
                      </a:r>
                      <a:endParaRPr sz="1400" u="none" cap="none" strike="noStrike">
                        <a:latin typeface="Trebuchet MS"/>
                        <a:ea typeface="Trebuchet MS"/>
                        <a:cs typeface="Trebuchet MS"/>
                        <a:sym typeface="Trebuchet MS"/>
                      </a:endParaRPr>
                    </a:p>
                    <a:p>
                      <a:pPr indent="0" lvl="0" marL="97155" marR="41910" rtl="0" algn="l">
                        <a:lnSpc>
                          <a:spcPct val="102800"/>
                        </a:lnSpc>
                        <a:spcBef>
                          <a:spcPts val="10"/>
                        </a:spcBef>
                        <a:spcAft>
                          <a:spcPts val="0"/>
                        </a:spcAft>
                        <a:buNone/>
                      </a:pPr>
                      <a:r>
                        <a:rPr lang="en-US" sz="1400" u="none" cap="none" strike="noStrike">
                          <a:solidFill>
                            <a:srgbClr val="374151"/>
                          </a:solidFill>
                          <a:latin typeface="Trebuchet MS"/>
                          <a:ea typeface="Trebuchet MS"/>
                          <a:cs typeface="Trebuchet MS"/>
                          <a:sym typeface="Trebuchet MS"/>
                        </a:rPr>
                        <a:t>estimation.It evaluates the proposed ap proach using benchmark audio-</a:t>
                      </a:r>
                      <a:endParaRPr sz="1400" u="none" cap="none" strike="noStrike">
                        <a:latin typeface="Trebuchet MS"/>
                        <a:ea typeface="Trebuchet MS"/>
                        <a:cs typeface="Trebuchet MS"/>
                        <a:sym typeface="Trebuchet MS"/>
                      </a:endParaRPr>
                    </a:p>
                    <a:p>
                      <a:pPr indent="0" lvl="0" marL="97155" marR="0" rtl="0" algn="l">
                        <a:lnSpc>
                          <a:spcPct val="117071"/>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visual corpora and real-</a:t>
                      </a:r>
                      <a:endParaRPr sz="1400" u="none" cap="none" strike="noStrike">
                        <a:latin typeface="Trebuchet MS"/>
                        <a:ea typeface="Trebuchet MS"/>
                        <a:cs typeface="Trebuchet MS"/>
                        <a:sym typeface="Trebuchet MS"/>
                      </a:endParaRPr>
                    </a:p>
                    <a:p>
                      <a:pPr indent="104775" lvl="0" marL="97155" marR="52069" rtl="0" algn="l">
                        <a:lnSpc>
                          <a:spcPct val="123571"/>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world noisy scenarios, including variou s noise  types and signal-to-</a:t>
                      </a:r>
                      <a:endParaRPr sz="1400" u="none" cap="none" strike="noStrike">
                        <a:latin typeface="Trebuchet MS"/>
                        <a:ea typeface="Trebuchet MS"/>
                        <a:cs typeface="Trebuchet MS"/>
                        <a:sym typeface="Trebuchet MS"/>
                      </a:endParaRPr>
                    </a:p>
                    <a:p>
                      <a:pPr indent="0" lvl="0" marL="97155" marR="0" rtl="0" algn="l">
                        <a:lnSpc>
                          <a:spcPct val="113214"/>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noise ratios (SNRs).</a:t>
                      </a:r>
                      <a:endParaRPr sz="1400" u="none" cap="none" strike="noStrike">
                        <a:latin typeface="Trebuchet MS"/>
                        <a:ea typeface="Trebuchet MS"/>
                        <a:cs typeface="Trebuchet MS"/>
                        <a:sym typeface="Trebuchet MS"/>
                      </a:endParaRPr>
                    </a:p>
                  </a:txBody>
                  <a:tcPr marT="15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100330" marR="0" rtl="0" algn="l">
                        <a:lnSpc>
                          <a:spcPct val="100000"/>
                        </a:lnSpc>
                        <a:spcBef>
                          <a:spcPts val="0"/>
                        </a:spcBef>
                        <a:spcAft>
                          <a:spcPts val="0"/>
                        </a:spcAft>
                        <a:buNone/>
                      </a:pPr>
                      <a:r>
                        <a:rPr lang="en-US" sz="1400" u="none" cap="none" strike="noStrike">
                          <a:latin typeface="Trebuchet MS"/>
                          <a:ea typeface="Trebuchet MS"/>
                          <a:cs typeface="Trebuchet MS"/>
                          <a:sym typeface="Trebuchet MS"/>
                        </a:rPr>
                        <a:t>PROS:</a:t>
                      </a:r>
                      <a:endParaRPr sz="1400" u="none" cap="none" strike="noStrike">
                        <a:latin typeface="Trebuchet MS"/>
                        <a:ea typeface="Trebuchet MS"/>
                        <a:cs typeface="Trebuchet MS"/>
                        <a:sym typeface="Trebuchet MS"/>
                      </a:endParaRPr>
                    </a:p>
                    <a:p>
                      <a:pPr indent="0" lvl="0" marL="100330" marR="121920" rtl="0" algn="just">
                        <a:lnSpc>
                          <a:spcPct val="100600"/>
                        </a:lnSpc>
                        <a:spcBef>
                          <a:spcPts val="110"/>
                        </a:spcBef>
                        <a:spcAft>
                          <a:spcPts val="0"/>
                        </a:spcAft>
                        <a:buNone/>
                      </a:pPr>
                      <a:r>
                        <a:rPr lang="en-US" sz="1400" u="none" cap="none" strike="noStrike">
                          <a:solidFill>
                            <a:srgbClr val="374151"/>
                          </a:solidFill>
                          <a:latin typeface="Trebuchet MS"/>
                          <a:ea typeface="Trebuchet MS"/>
                          <a:cs typeface="Trebuchet MS"/>
                          <a:sym typeface="Trebuchet MS"/>
                        </a:rPr>
                        <a:t>The proposed EVWF em ploys an inverse filter- bank transformation.</a:t>
                      </a:r>
                      <a:endParaRPr sz="1400" u="none" cap="none" strike="noStrike">
                        <a:latin typeface="Trebuchet MS"/>
                        <a:ea typeface="Trebuchet MS"/>
                        <a:cs typeface="Trebuchet MS"/>
                        <a:sym typeface="Trebuchet MS"/>
                      </a:endParaRPr>
                    </a:p>
                    <a:p>
                      <a:pPr indent="47624" lvl="0" marL="100330" marR="427355" rtl="0" algn="l">
                        <a:lnSpc>
                          <a:spcPct val="117857"/>
                        </a:lnSpc>
                        <a:spcBef>
                          <a:spcPts val="55"/>
                        </a:spcBef>
                        <a:spcAft>
                          <a:spcPts val="0"/>
                        </a:spcAft>
                        <a:buNone/>
                      </a:pPr>
                      <a:r>
                        <a:rPr lang="en-US" sz="1400" u="none" cap="none" strike="noStrike">
                          <a:solidFill>
                            <a:srgbClr val="374151"/>
                          </a:solidFill>
                          <a:latin typeface="Trebuchet MS"/>
                          <a:ea typeface="Trebuchet MS"/>
                          <a:cs typeface="Trebuchet MS"/>
                          <a:sym typeface="Trebuchet MS"/>
                        </a:rPr>
                        <a:t>The EVWF eliminat es the need for voi</a:t>
                      </a:r>
                      <a:endParaRPr sz="1400" u="none" cap="none" strike="noStrike">
                        <a:latin typeface="Trebuchet MS"/>
                        <a:ea typeface="Trebuchet MS"/>
                        <a:cs typeface="Trebuchet MS"/>
                        <a:sym typeface="Trebuchet MS"/>
                      </a:endParaRPr>
                    </a:p>
                    <a:p>
                      <a:pPr indent="0" lvl="0" marL="100330" marR="0" rtl="0" algn="l">
                        <a:lnSpc>
                          <a:spcPct val="118857"/>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ce activity detectio</a:t>
                      </a:r>
                      <a:endParaRPr sz="1400" u="none" cap="none" strike="noStrike">
                        <a:latin typeface="Trebuchet MS"/>
                        <a:ea typeface="Trebuchet MS"/>
                        <a:cs typeface="Trebuchet MS"/>
                        <a:sym typeface="Trebuchet MS"/>
                      </a:endParaRPr>
                    </a:p>
                    <a:p>
                      <a:pPr indent="0" lvl="0" marL="100330" marR="0" rtl="0" algn="l">
                        <a:lnSpc>
                          <a:spcPct val="118857"/>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n (VAD) and noise</a:t>
                      </a:r>
                      <a:endParaRPr sz="1400" u="none" cap="none" strike="noStrike">
                        <a:latin typeface="Trebuchet MS"/>
                        <a:ea typeface="Trebuchet MS"/>
                        <a:cs typeface="Trebuchet MS"/>
                        <a:sym typeface="Trebuchet MS"/>
                      </a:endParaRPr>
                    </a:p>
                    <a:p>
                      <a:pPr indent="0" lvl="0" marL="100330" marR="390525" rtl="0" algn="l">
                        <a:lnSpc>
                          <a:spcPct val="117857"/>
                        </a:lnSpc>
                        <a:spcBef>
                          <a:spcPts val="125"/>
                        </a:spcBef>
                        <a:spcAft>
                          <a:spcPts val="0"/>
                        </a:spcAft>
                        <a:buNone/>
                      </a:pPr>
                      <a:r>
                        <a:rPr lang="en-US" sz="1400" u="none" cap="none" strike="noStrike">
                          <a:solidFill>
                            <a:srgbClr val="374151"/>
                          </a:solidFill>
                          <a:latin typeface="Trebuchet MS"/>
                          <a:ea typeface="Trebuchet MS"/>
                          <a:cs typeface="Trebuchet MS"/>
                          <a:sym typeface="Trebuchet MS"/>
                        </a:rPr>
                        <a:t>estimation, simplify ing the processing pipeline.</a:t>
                      </a:r>
                      <a:endParaRPr sz="1400" u="none" cap="none" strike="noStrike">
                        <a:latin typeface="Trebuchet MS"/>
                        <a:ea typeface="Trebuchet MS"/>
                        <a:cs typeface="Trebuchet MS"/>
                        <a:sym typeface="Trebuchet MS"/>
                      </a:endParaRPr>
                    </a:p>
                    <a:p>
                      <a:pPr indent="0" lvl="0" marL="0" marR="0" rtl="0" algn="l">
                        <a:lnSpc>
                          <a:spcPct val="100000"/>
                        </a:lnSpc>
                        <a:spcBef>
                          <a:spcPts val="45"/>
                        </a:spcBef>
                        <a:spcAft>
                          <a:spcPts val="0"/>
                        </a:spcAft>
                        <a:buNone/>
                      </a:pPr>
                      <a:r>
                        <a:t/>
                      </a:r>
                      <a:endParaRPr sz="1400" u="none" cap="none" strike="noStrike">
                        <a:latin typeface="Times New Roman"/>
                        <a:ea typeface="Times New Roman"/>
                        <a:cs typeface="Times New Roman"/>
                        <a:sym typeface="Times New Roman"/>
                      </a:endParaRPr>
                    </a:p>
                    <a:p>
                      <a:pPr indent="0" lvl="0" marL="4445" marR="0" rtl="0" algn="l">
                        <a:lnSpc>
                          <a:spcPct val="100000"/>
                        </a:lnSpc>
                        <a:spcBef>
                          <a:spcPts val="0"/>
                        </a:spcBef>
                        <a:spcAft>
                          <a:spcPts val="0"/>
                        </a:spcAft>
                        <a:buNone/>
                      </a:pPr>
                      <a:r>
                        <a:rPr lang="en-US" sz="1400" u="none" cap="none" strike="noStrike">
                          <a:latin typeface="Trebuchet MS"/>
                          <a:ea typeface="Trebuchet MS"/>
                          <a:cs typeface="Trebuchet MS"/>
                          <a:sym typeface="Trebuchet MS"/>
                        </a:rPr>
                        <a:t>CONS:</a:t>
                      </a:r>
                      <a:endParaRPr sz="1400" u="none" cap="none" strike="noStrike">
                        <a:latin typeface="Trebuchet MS"/>
                        <a:ea typeface="Trebuchet MS"/>
                        <a:cs typeface="Trebuchet MS"/>
                        <a:sym typeface="Trebuchet MS"/>
                      </a:endParaRPr>
                    </a:p>
                    <a:p>
                      <a:pPr indent="0" lvl="0" marL="0" marR="0" rtl="0" algn="l">
                        <a:lnSpc>
                          <a:spcPct val="100000"/>
                        </a:lnSpc>
                        <a:spcBef>
                          <a:spcPts val="90"/>
                        </a:spcBef>
                        <a:spcAft>
                          <a:spcPts val="0"/>
                        </a:spcAft>
                        <a:buNone/>
                      </a:pPr>
                      <a:r>
                        <a:t/>
                      </a:r>
                      <a:endParaRPr sz="1400" u="none" cap="none" strike="noStrike">
                        <a:latin typeface="Times New Roman"/>
                        <a:ea typeface="Times New Roman"/>
                        <a:cs typeface="Times New Roman"/>
                        <a:sym typeface="Times New Roman"/>
                      </a:endParaRPr>
                    </a:p>
                    <a:p>
                      <a:pPr indent="0" lvl="0" marL="100330" marR="149860" rtl="0" algn="l">
                        <a:lnSpc>
                          <a:spcPct val="100099"/>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I generalization testing with unfamiliar speak ers and the use of nov el visual features, req uire additional resourc es and efforts.</a:t>
                      </a:r>
                      <a:endParaRPr sz="1400" u="none" cap="none" strike="noStrike">
                        <a:latin typeface="Trebuchet MS"/>
                        <a:ea typeface="Trebuchet MS"/>
                        <a:cs typeface="Trebuchet MS"/>
                        <a:sym typeface="Trebuchet MS"/>
                      </a:endParaRPr>
                    </a:p>
                  </a:txBody>
                  <a:tcPr marT="37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101600" marR="22225" rtl="0" algn="l">
                        <a:lnSpc>
                          <a:spcPct val="100400"/>
                        </a:lnSpc>
                        <a:spcBef>
                          <a:spcPts val="0"/>
                        </a:spcBef>
                        <a:spcAft>
                          <a:spcPts val="0"/>
                        </a:spcAft>
                        <a:buNone/>
                      </a:pPr>
                      <a:r>
                        <a:rPr lang="en-US" sz="1400" u="none" cap="none" strike="noStrike">
                          <a:latin typeface="Calibri"/>
                          <a:ea typeface="Calibri"/>
                          <a:cs typeface="Calibri"/>
                          <a:sym typeface="Calibri"/>
                        </a:rPr>
                        <a:t>The conclusion of the paper highlights the development of a novel audio-visual speech enhancement framework, showcasing the improved performance of their deep learning-driven AV approach, while acknowledging the need for further evaluation, especially in realistic scenarios and with benchmark speech enhancement approaches. Future work involves developing a context-aware AV system and new evaluation frameworks for AV algorithms.</a:t>
                      </a:r>
                      <a:endParaRPr sz="1400" u="none" cap="none" strike="noStrike">
                        <a:latin typeface="Calibri"/>
                        <a:ea typeface="Calibri"/>
                        <a:cs typeface="Calibri"/>
                        <a:sym typeface="Calibri"/>
                      </a:endParaRPr>
                    </a:p>
                  </a:txBody>
                  <a:tcPr marT="2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graphicFrame>
        <p:nvGraphicFramePr>
          <p:cNvPr id="164" name="Google Shape;164;p11"/>
          <p:cNvGraphicFramePr/>
          <p:nvPr/>
        </p:nvGraphicFramePr>
        <p:xfrm>
          <a:off x="190296" y="190245"/>
          <a:ext cx="3000000" cy="3000000"/>
        </p:xfrm>
        <a:graphic>
          <a:graphicData uri="http://schemas.openxmlformats.org/drawingml/2006/table">
            <a:tbl>
              <a:tblPr bandRow="1" firstRow="1">
                <a:noFill/>
                <a:tableStyleId>{8D087850-A038-4D16-AF0C-077F7C12058B}</a:tableStyleId>
              </a:tblPr>
              <a:tblGrid>
                <a:gridCol w="1470025"/>
                <a:gridCol w="1300475"/>
                <a:gridCol w="3910975"/>
                <a:gridCol w="2224400"/>
                <a:gridCol w="2894325"/>
              </a:tblGrid>
              <a:tr h="264800">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12065"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r>
              <a:tr h="6396350">
                <a:tc>
                  <a:txBody>
                    <a:bodyPr/>
                    <a:lstStyle/>
                    <a:p>
                      <a:pPr indent="0" lvl="0" marL="95250" marR="0" rtl="0" algn="l">
                        <a:lnSpc>
                          <a:spcPct val="100099"/>
                        </a:lnSpc>
                        <a:spcBef>
                          <a:spcPts val="0"/>
                        </a:spcBef>
                        <a:spcAft>
                          <a:spcPts val="0"/>
                        </a:spcAft>
                        <a:buNone/>
                      </a:pPr>
                      <a:r>
                        <a:rPr lang="en-US" sz="1400" u="none" cap="none" strike="noStrike">
                          <a:latin typeface="Trebuchet MS"/>
                          <a:ea typeface="Trebuchet MS"/>
                          <a:cs typeface="Trebuchet MS"/>
                          <a:sym typeface="Trebuchet MS"/>
                        </a:rPr>
                        <a:t>Deep	neural	ne twork  for  auto mated  lip readi ng  visual	speec h  recognition(2 019)</a:t>
                      </a:r>
                      <a:endParaRPr sz="1400" u="none" cap="none" strike="noStrike">
                        <a:latin typeface="Trebuchet MS"/>
                        <a:ea typeface="Trebuchet MS"/>
                        <a:cs typeface="Trebuchet MS"/>
                        <a:sym typeface="Trebuchet MS"/>
                      </a:endParaRPr>
                    </a:p>
                  </a:txBody>
                  <a:tcPr marT="31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179070" lvl="0" marL="179705" marR="226695" rtl="0" algn="l">
                        <a:lnSpc>
                          <a:spcPct val="100600"/>
                        </a:lnSpc>
                        <a:spcBef>
                          <a:spcPts val="0"/>
                        </a:spcBef>
                        <a:spcAft>
                          <a:spcPts val="0"/>
                        </a:spcAft>
                        <a:buSzPts val="1400"/>
                        <a:buFont typeface="Calibri"/>
                        <a:buAutoNum type="arabicPeriod"/>
                      </a:pPr>
                      <a:r>
                        <a:rPr lang="en-US" sz="1400" u="none" cap="none" strike="noStrike">
                          <a:latin typeface="Calibri"/>
                          <a:ea typeface="Calibri"/>
                          <a:cs typeface="Calibri"/>
                          <a:sym typeface="Calibri"/>
                        </a:rPr>
                        <a:t>Enhance speech recognition in noisy environments.</a:t>
                      </a:r>
                      <a:endParaRPr sz="1400" u="none" cap="none" strike="noStrike">
                        <a:latin typeface="Calibri"/>
                        <a:ea typeface="Calibri"/>
                        <a:cs typeface="Calibri"/>
                        <a:sym typeface="Calibri"/>
                      </a:endParaRPr>
                    </a:p>
                    <a:p>
                      <a:pPr indent="-179070" lvl="0" marL="179705" marR="0" rtl="0" algn="l">
                        <a:lnSpc>
                          <a:spcPct val="117857"/>
                        </a:lnSpc>
                        <a:spcBef>
                          <a:spcPts val="0"/>
                        </a:spcBef>
                        <a:spcAft>
                          <a:spcPts val="0"/>
                        </a:spcAft>
                        <a:buSzPts val="1400"/>
                        <a:buFont typeface="Calibri"/>
                        <a:buAutoNum type="arabicPeriod"/>
                      </a:pPr>
                      <a:r>
                        <a:rPr lang="en-US" sz="1400" u="none" cap="none" strike="noStrike">
                          <a:latin typeface="Calibri"/>
                          <a:ea typeface="Calibri"/>
                          <a:cs typeface="Calibri"/>
                          <a:sym typeface="Calibri"/>
                        </a:rPr>
                        <a:t>Assist security</a:t>
                      </a:r>
                      <a:endParaRPr sz="1400" u="none" cap="none" strike="noStrike">
                        <a:latin typeface="Calibri"/>
                        <a:ea typeface="Calibri"/>
                        <a:cs typeface="Calibri"/>
                        <a:sym typeface="Calibri"/>
                      </a:endParaRPr>
                    </a:p>
                    <a:p>
                      <a:pPr indent="0" lvl="0" marL="635" marR="130810" rtl="0" algn="l">
                        <a:lnSpc>
                          <a:spcPct val="99500"/>
                        </a:lnSpc>
                        <a:spcBef>
                          <a:spcPts val="55"/>
                        </a:spcBef>
                        <a:spcAft>
                          <a:spcPts val="0"/>
                        </a:spcAft>
                        <a:buNone/>
                      </a:pPr>
                      <a:r>
                        <a:rPr lang="en-US" sz="1400" u="none" cap="none" strike="noStrike">
                          <a:latin typeface="Calibri"/>
                          <a:ea typeface="Calibri"/>
                          <a:cs typeface="Calibri"/>
                          <a:sym typeface="Calibri"/>
                        </a:rPr>
                        <a:t>forces in identifying speech when audio records are unavailable.</a:t>
                      </a:r>
                      <a:endParaRPr sz="1400" u="none" cap="none" strike="noStrike">
                        <a:latin typeface="Calibri"/>
                        <a:ea typeface="Calibri"/>
                        <a:cs typeface="Calibri"/>
                        <a:sym typeface="Calibri"/>
                      </a:endParaRPr>
                    </a:p>
                    <a:p>
                      <a:pPr indent="-179070" lvl="0" marL="179705" marR="6350" rtl="0" algn="l">
                        <a:lnSpc>
                          <a:spcPct val="99800"/>
                        </a:lnSpc>
                        <a:spcBef>
                          <a:spcPts val="50"/>
                        </a:spcBef>
                        <a:spcAft>
                          <a:spcPts val="0"/>
                        </a:spcAft>
                        <a:buSzPts val="1400"/>
                        <a:buFont typeface="Calibri"/>
                        <a:buAutoNum type="arabicPeriod" startAt="3"/>
                      </a:pPr>
                      <a:r>
                        <a:rPr lang="en-US" sz="1400" u="none" cap="none" strike="noStrike">
                          <a:latin typeface="Calibri"/>
                          <a:ea typeface="Calibri"/>
                          <a:cs typeface="Calibri"/>
                          <a:sym typeface="Calibri"/>
                        </a:rPr>
                        <a:t>Extract text words from a video input using visual lips tracking and Deep learning techniques.</a:t>
                      </a:r>
                      <a:endParaRPr sz="1400" u="none" cap="none" strike="noStrike">
                        <a:latin typeface="Calibri"/>
                        <a:ea typeface="Calibri"/>
                        <a:cs typeface="Calibri"/>
                        <a:sym typeface="Calibri"/>
                      </a:endParaRPr>
                    </a:p>
                  </a:txBody>
                  <a:tcPr marT="20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97155" marR="675640" rtl="0" algn="just">
                        <a:lnSpc>
                          <a:spcPct val="105100"/>
                        </a:lnSpc>
                        <a:spcBef>
                          <a:spcPts val="0"/>
                        </a:spcBef>
                        <a:spcAft>
                          <a:spcPts val="0"/>
                        </a:spcAft>
                        <a:buNone/>
                      </a:pPr>
                      <a:r>
                        <a:rPr lang="en-US" sz="1400" u="none" cap="none" strike="noStrike">
                          <a:latin typeface="Trebuchet MS"/>
                          <a:ea typeface="Trebuchet MS"/>
                          <a:cs typeface="Trebuchet MS"/>
                          <a:sym typeface="Trebuchet MS"/>
                        </a:rPr>
                        <a:t>This paper i</a:t>
                      </a:r>
                      <a:r>
                        <a:rPr lang="en-US" sz="1400" u="none" cap="none" strike="noStrike">
                          <a:solidFill>
                            <a:srgbClr val="374151"/>
                          </a:solidFill>
                          <a:latin typeface="Trebuchet MS"/>
                          <a:ea typeface="Trebuchet MS"/>
                          <a:cs typeface="Trebuchet MS"/>
                          <a:sym typeface="Trebuchet MS"/>
                        </a:rPr>
                        <a:t>ntroduces the concept of vi sual speech recognition, which involve s</a:t>
                      </a:r>
                      <a:endParaRPr sz="1400" u="none" cap="none" strike="noStrike">
                        <a:latin typeface="Trebuchet MS"/>
                        <a:ea typeface="Trebuchet MS"/>
                        <a:cs typeface="Trebuchet MS"/>
                        <a:sym typeface="Trebuchet MS"/>
                      </a:endParaRPr>
                    </a:p>
                    <a:p>
                      <a:pPr indent="0" lvl="0" marL="97155" marR="711200" rtl="0" algn="just">
                        <a:lnSpc>
                          <a:spcPct val="128571"/>
                        </a:lnSpc>
                        <a:spcBef>
                          <a:spcPts val="5"/>
                        </a:spcBef>
                        <a:spcAft>
                          <a:spcPts val="0"/>
                        </a:spcAft>
                        <a:buNone/>
                      </a:pPr>
                      <a:r>
                        <a:rPr lang="en-US" sz="1400" u="none" cap="none" strike="noStrike">
                          <a:solidFill>
                            <a:srgbClr val="374151"/>
                          </a:solidFill>
                          <a:latin typeface="Trebuchet MS"/>
                          <a:ea typeface="Trebuchet MS"/>
                          <a:cs typeface="Trebuchet MS"/>
                          <a:sym typeface="Trebuchet MS"/>
                        </a:rPr>
                        <a:t>understanding speech by observing lip movements without relying</a:t>
                      </a:r>
                      <a:endParaRPr sz="1400" u="none" cap="none" strike="noStrike">
                        <a:latin typeface="Trebuchet MS"/>
                        <a:ea typeface="Trebuchet MS"/>
                        <a:cs typeface="Trebuchet MS"/>
                        <a:sym typeface="Trebuchet MS"/>
                      </a:endParaRPr>
                    </a:p>
                    <a:p>
                      <a:pPr indent="0" lvl="0" marL="97155" marR="12065" rtl="0" algn="just">
                        <a:lnSpc>
                          <a:spcPct val="117857"/>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on acoustic signals.</a:t>
                      </a:r>
                      <a:endParaRPr sz="1400" u="none" cap="none" strike="noStrike">
                        <a:latin typeface="Trebuchet MS"/>
                        <a:ea typeface="Trebuchet MS"/>
                        <a:cs typeface="Trebuchet MS"/>
                        <a:sym typeface="Trebuchet MS"/>
                      </a:endParaRPr>
                    </a:p>
                    <a:p>
                      <a:pPr indent="0" lvl="0" marL="97155" marR="278765" rtl="0" algn="l">
                        <a:lnSpc>
                          <a:spcPct val="116199"/>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This approach is particularly useful in noisy environments and situations requiring priva</a:t>
                      </a:r>
                      <a:endParaRPr sz="1400" u="none" cap="none" strike="noStrike">
                        <a:latin typeface="Trebuchet MS"/>
                        <a:ea typeface="Trebuchet MS"/>
                        <a:cs typeface="Trebuchet MS"/>
                        <a:sym typeface="Trebuchet MS"/>
                      </a:endParaRPr>
                    </a:p>
                    <a:p>
                      <a:pPr indent="0" lvl="0" marL="97155" marR="12065" rtl="0" algn="l">
                        <a:lnSpc>
                          <a:spcPct val="100000"/>
                        </a:lnSpc>
                        <a:spcBef>
                          <a:spcPts val="350"/>
                        </a:spcBef>
                        <a:spcAft>
                          <a:spcPts val="0"/>
                        </a:spcAft>
                        <a:buNone/>
                      </a:pPr>
                      <a:r>
                        <a:rPr lang="en-US" sz="1400" u="none" cap="none" strike="noStrike">
                          <a:solidFill>
                            <a:srgbClr val="374151"/>
                          </a:solidFill>
                          <a:latin typeface="Trebuchet MS"/>
                          <a:ea typeface="Trebuchet MS"/>
                          <a:cs typeface="Trebuchet MS"/>
                          <a:sym typeface="Trebuchet MS"/>
                        </a:rPr>
                        <a:t>cy.</a:t>
                      </a:r>
                      <a:endParaRPr sz="1400" u="none" cap="none" strike="noStrike">
                        <a:latin typeface="Trebuchet MS"/>
                        <a:ea typeface="Trebuchet MS"/>
                        <a:cs typeface="Trebuchet MS"/>
                        <a:sym typeface="Trebuchet MS"/>
                      </a:endParaRPr>
                    </a:p>
                    <a:p>
                      <a:pPr indent="0" lvl="0" marL="97155" marR="0" rtl="0" algn="just">
                        <a:lnSpc>
                          <a:spcPct val="107300"/>
                        </a:lnSpc>
                        <a:spcBef>
                          <a:spcPts val="75"/>
                        </a:spcBef>
                        <a:spcAft>
                          <a:spcPts val="0"/>
                        </a:spcAft>
                        <a:buNone/>
                      </a:pPr>
                      <a:r>
                        <a:rPr lang="en-US" sz="1400" u="none" cap="none" strike="noStrike">
                          <a:solidFill>
                            <a:srgbClr val="374151"/>
                          </a:solidFill>
                          <a:latin typeface="Trebuchet MS"/>
                          <a:ea typeface="Trebuchet MS"/>
                          <a:cs typeface="Trebuchet MS"/>
                          <a:sym typeface="Trebuchet MS"/>
                        </a:rPr>
                        <a:t>The input video is converted into a sequence o f frames.This step involves face and lip detecti on. The frames are converted to grayscale ima ges and resized, reducing their size to improve processing speedFace detection is</a:t>
                      </a:r>
                      <a:endParaRPr sz="1400" u="none" cap="none" strike="noStrike">
                        <a:latin typeface="Trebuchet MS"/>
                        <a:ea typeface="Trebuchet MS"/>
                        <a:cs typeface="Trebuchet MS"/>
                        <a:sym typeface="Trebuchet MS"/>
                      </a:endParaRPr>
                    </a:p>
                    <a:p>
                      <a:pPr indent="0" lvl="0" marL="97155" marR="845185" rtl="0" algn="l">
                        <a:lnSpc>
                          <a:spcPct val="107300"/>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performed using Haar feature- based classifiers, and if a face is not</a:t>
                      </a:r>
                      <a:endParaRPr sz="1400" u="none" cap="none" strike="noStrike">
                        <a:latin typeface="Trebuchet MS"/>
                        <a:ea typeface="Trebuchet MS"/>
                        <a:cs typeface="Trebuchet MS"/>
                        <a:sym typeface="Trebuchet MS"/>
                      </a:endParaRPr>
                    </a:p>
                    <a:p>
                      <a:pPr indent="0" lvl="0" marL="97155" marR="12065" rtl="0" algn="l">
                        <a:lnSpc>
                          <a:spcPct val="100000"/>
                        </a:lnSpc>
                        <a:spcBef>
                          <a:spcPts val="125"/>
                        </a:spcBef>
                        <a:spcAft>
                          <a:spcPts val="0"/>
                        </a:spcAft>
                        <a:buNone/>
                      </a:pPr>
                      <a:r>
                        <a:rPr lang="en-US" sz="1400" u="none" cap="none" strike="noStrike">
                          <a:solidFill>
                            <a:srgbClr val="374151"/>
                          </a:solidFill>
                          <a:latin typeface="Trebuchet MS"/>
                          <a:ea typeface="Trebuchet MS"/>
                          <a:cs typeface="Trebuchet MS"/>
                          <a:sym typeface="Trebuchet MS"/>
                        </a:rPr>
                        <a:t>detected, a profile face detection is attempte</a:t>
                      </a:r>
                      <a:endParaRPr sz="1400" u="none" cap="none" strike="noStrike">
                        <a:latin typeface="Trebuchet MS"/>
                        <a:ea typeface="Trebuchet MS"/>
                        <a:cs typeface="Trebuchet MS"/>
                        <a:sym typeface="Trebuchet MS"/>
                      </a:endParaRPr>
                    </a:p>
                    <a:p>
                      <a:pPr indent="0" lvl="0" marL="97155" marR="0" rtl="0" algn="l">
                        <a:lnSpc>
                          <a:spcPct val="107300"/>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d. Lip detection is then performed. Tracking is employed for subsequent frames, using the M edianFlow Tracker from the OpenCV library.Gr ayscale images of the mouth region are extract ed and resized for each frame, resulting in a t ensor of dimensions 28×24×32. These features are used for model training.A deep learning m odel is trained using Keras and TensorFlow and at last Model evaluation is</a:t>
                      </a:r>
                      <a:endParaRPr sz="1400" u="none" cap="none" strike="noStrike">
                        <a:latin typeface="Trebuchet MS"/>
                        <a:ea typeface="Trebuchet MS"/>
                        <a:cs typeface="Trebuchet MS"/>
                        <a:sym typeface="Trebuchet MS"/>
                      </a:endParaRPr>
                    </a:p>
                    <a:p>
                      <a:pPr indent="0" lvl="0" marL="97155" marR="12065" rtl="0" algn="l">
                        <a:lnSpc>
                          <a:spcPct val="100000"/>
                        </a:lnSpc>
                        <a:spcBef>
                          <a:spcPts val="120"/>
                        </a:spcBef>
                        <a:spcAft>
                          <a:spcPts val="0"/>
                        </a:spcAft>
                        <a:buNone/>
                      </a:pPr>
                      <a:r>
                        <a:rPr lang="en-US" sz="1400" u="none" cap="none" strike="noStrike">
                          <a:solidFill>
                            <a:srgbClr val="374151"/>
                          </a:solidFill>
                          <a:latin typeface="Trebuchet MS"/>
                          <a:ea typeface="Trebuchet MS"/>
                          <a:cs typeface="Trebuchet MS"/>
                          <a:sym typeface="Trebuchet MS"/>
                        </a:rPr>
                        <a:t>performed using a confusion matrix</a:t>
                      </a:r>
                      <a:endParaRPr sz="1400" u="none" cap="none" strike="noStrike">
                        <a:latin typeface="Trebuchet MS"/>
                        <a:ea typeface="Trebuchet MS"/>
                        <a:cs typeface="Trebuchet MS"/>
                        <a:sym typeface="Trebuchet MS"/>
                      </a:endParaRPr>
                    </a:p>
                    <a:p>
                      <a:pPr indent="0" lvl="0" marL="97155" marR="12065" rtl="0" algn="l">
                        <a:lnSpc>
                          <a:spcPct val="75000"/>
                        </a:lnSpc>
                        <a:spcBef>
                          <a:spcPts val="125"/>
                        </a:spcBef>
                        <a:spcAft>
                          <a:spcPts val="0"/>
                        </a:spcAft>
                        <a:buNone/>
                      </a:pPr>
                      <a:r>
                        <a:rPr lang="en-US" sz="1400" u="none" cap="none" strike="noStrike">
                          <a:solidFill>
                            <a:srgbClr val="374151"/>
                          </a:solidFill>
                          <a:latin typeface="Trebuchet MS"/>
                          <a:ea typeface="Trebuchet MS"/>
                          <a:cs typeface="Trebuchet MS"/>
                          <a:sym typeface="Trebuchet MS"/>
                        </a:rPr>
                        <a:t>to assess the accuracy of word prediction.</a:t>
                      </a:r>
                      <a:endParaRPr sz="1400" u="none" cap="none" strike="noStrike">
                        <a:latin typeface="Trebuchet MS"/>
                        <a:ea typeface="Trebuchet MS"/>
                        <a:cs typeface="Trebuchet MS"/>
                        <a:sym typeface="Trebuchet MS"/>
                      </a:endParaRPr>
                    </a:p>
                  </a:txBody>
                  <a:tcPr marT="10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100330" marR="0" rtl="0" algn="l">
                        <a:lnSpc>
                          <a:spcPct val="100000"/>
                        </a:lnSpc>
                        <a:spcBef>
                          <a:spcPts val="0"/>
                        </a:spcBef>
                        <a:spcAft>
                          <a:spcPts val="0"/>
                        </a:spcAft>
                        <a:buNone/>
                      </a:pPr>
                      <a:r>
                        <a:rPr lang="en-US" sz="1400" u="none" cap="none" strike="noStrike">
                          <a:latin typeface="Trebuchet MS"/>
                          <a:ea typeface="Trebuchet MS"/>
                          <a:cs typeface="Trebuchet MS"/>
                          <a:sym typeface="Trebuchet MS"/>
                        </a:rPr>
                        <a:t>Pros:</a:t>
                      </a:r>
                      <a:endParaRPr sz="1400" u="none" cap="none" strike="noStrike">
                        <a:latin typeface="Trebuchet MS"/>
                        <a:ea typeface="Trebuchet MS"/>
                        <a:cs typeface="Trebuchet MS"/>
                        <a:sym typeface="Trebuchet MS"/>
                      </a:endParaRPr>
                    </a:p>
                    <a:p>
                      <a:pPr indent="0" lvl="0" marL="157480" marR="0" rtl="0" algn="l">
                        <a:lnSpc>
                          <a:spcPct val="100000"/>
                        </a:lnSpc>
                        <a:spcBef>
                          <a:spcPts val="125"/>
                        </a:spcBef>
                        <a:spcAft>
                          <a:spcPts val="0"/>
                        </a:spcAft>
                        <a:buNone/>
                      </a:pPr>
                      <a:r>
                        <a:rPr lang="en-US" sz="1400" u="none" cap="none" strike="noStrike">
                          <a:solidFill>
                            <a:srgbClr val="374151"/>
                          </a:solidFill>
                          <a:latin typeface="Trebuchet MS"/>
                          <a:ea typeface="Trebuchet MS"/>
                          <a:cs typeface="Trebuchet MS"/>
                          <a:sym typeface="Trebuchet MS"/>
                        </a:rPr>
                        <a:t>The grayscale conversi</a:t>
                      </a:r>
                      <a:endParaRPr sz="1400" u="none" cap="none" strike="noStrike">
                        <a:latin typeface="Trebuchet MS"/>
                        <a:ea typeface="Trebuchet MS"/>
                        <a:cs typeface="Trebuchet MS"/>
                        <a:sym typeface="Trebuchet MS"/>
                      </a:endParaRPr>
                    </a:p>
                    <a:p>
                      <a:pPr indent="0" lvl="0" marL="100330" marR="0" rtl="0" algn="l">
                        <a:lnSpc>
                          <a:spcPct val="100000"/>
                        </a:lnSpc>
                        <a:spcBef>
                          <a:spcPts val="350"/>
                        </a:spcBef>
                        <a:spcAft>
                          <a:spcPts val="0"/>
                        </a:spcAft>
                        <a:buNone/>
                      </a:pPr>
                      <a:r>
                        <a:rPr lang="en-US" sz="1400" u="none" cap="none" strike="noStrike">
                          <a:solidFill>
                            <a:srgbClr val="374151"/>
                          </a:solidFill>
                          <a:latin typeface="Trebuchet MS"/>
                          <a:ea typeface="Trebuchet MS"/>
                          <a:cs typeface="Trebuchet MS"/>
                          <a:sym typeface="Trebuchet MS"/>
                        </a:rPr>
                        <a:t>on and resizing of fram</a:t>
                      </a:r>
                      <a:endParaRPr sz="1400" u="none" cap="none" strike="noStrike">
                        <a:latin typeface="Trebuchet MS"/>
                        <a:ea typeface="Trebuchet MS"/>
                        <a:cs typeface="Trebuchet MS"/>
                        <a:sym typeface="Trebuchet MS"/>
                      </a:endParaRPr>
                    </a:p>
                    <a:p>
                      <a:pPr indent="0" lvl="0" marL="100330" marR="0" rtl="0" algn="l">
                        <a:lnSpc>
                          <a:spcPct val="100000"/>
                        </a:lnSpc>
                        <a:spcBef>
                          <a:spcPts val="345"/>
                        </a:spcBef>
                        <a:spcAft>
                          <a:spcPts val="0"/>
                        </a:spcAft>
                        <a:buNone/>
                      </a:pPr>
                      <a:r>
                        <a:rPr lang="en-US" sz="1400" u="none" cap="none" strike="noStrike">
                          <a:solidFill>
                            <a:srgbClr val="374151"/>
                          </a:solidFill>
                          <a:latin typeface="Trebuchet MS"/>
                          <a:ea typeface="Trebuchet MS"/>
                          <a:cs typeface="Trebuchet MS"/>
                          <a:sym typeface="Trebuchet MS"/>
                        </a:rPr>
                        <a:t>es help speed</a:t>
                      </a:r>
                      <a:endParaRPr sz="1400" u="none" cap="none" strike="noStrike">
                        <a:latin typeface="Trebuchet MS"/>
                        <a:ea typeface="Trebuchet MS"/>
                        <a:cs typeface="Trebuchet MS"/>
                        <a:sym typeface="Trebuchet MS"/>
                      </a:endParaRPr>
                    </a:p>
                    <a:p>
                      <a:pPr indent="0" lvl="0" marL="100330" marR="325120" rtl="0" algn="just">
                        <a:lnSpc>
                          <a:spcPct val="111800"/>
                        </a:lnSpc>
                        <a:spcBef>
                          <a:spcPts val="150"/>
                        </a:spcBef>
                        <a:spcAft>
                          <a:spcPts val="0"/>
                        </a:spcAft>
                        <a:buNone/>
                      </a:pPr>
                      <a:r>
                        <a:rPr lang="en-US" sz="1400" u="none" cap="none" strike="noStrike">
                          <a:solidFill>
                            <a:srgbClr val="374151"/>
                          </a:solidFill>
                          <a:latin typeface="Trebuchet MS"/>
                          <a:ea typeface="Trebuchet MS"/>
                          <a:cs typeface="Trebuchet MS"/>
                          <a:sym typeface="Trebuchet MS"/>
                        </a:rPr>
                        <a:t>up the training proces s by reducing data di mensionality</a:t>
                      </a:r>
                      <a:endParaRPr sz="1400" u="none" cap="none" strike="noStrike">
                        <a:latin typeface="Trebuchet MS"/>
                        <a:ea typeface="Trebuchet MS"/>
                        <a:cs typeface="Trebuchet MS"/>
                        <a:sym typeface="Trebuchet MS"/>
                      </a:endParaRPr>
                    </a:p>
                    <a:p>
                      <a:pPr indent="0" lvl="0" marL="100330" marR="1118235" rtl="0" algn="just">
                        <a:lnSpc>
                          <a:spcPct val="100600"/>
                        </a:lnSpc>
                        <a:spcBef>
                          <a:spcPts val="110"/>
                        </a:spcBef>
                        <a:spcAft>
                          <a:spcPts val="0"/>
                        </a:spcAft>
                        <a:buNone/>
                      </a:pPr>
                      <a:r>
                        <a:rPr lang="en-US" sz="1400" u="none" cap="none" strike="noStrike">
                          <a:solidFill>
                            <a:srgbClr val="374151"/>
                          </a:solidFill>
                          <a:latin typeface="Trebuchet MS"/>
                          <a:ea typeface="Trebuchet MS"/>
                          <a:cs typeface="Trebuchet MS"/>
                          <a:sym typeface="Trebuchet MS"/>
                        </a:rPr>
                        <a:t>and incopor ation of mu ltimodality</a:t>
                      </a:r>
                      <a:endParaRPr sz="1400" u="none" cap="none" strike="noStrike">
                        <a:latin typeface="Trebuchet MS"/>
                        <a:ea typeface="Trebuchet MS"/>
                        <a:cs typeface="Trebuchet MS"/>
                        <a:sym typeface="Trebuchet MS"/>
                      </a:endParaRPr>
                    </a:p>
                    <a:p>
                      <a:pPr indent="0" lvl="0" marL="0" marR="0" rtl="0" algn="l">
                        <a:lnSpc>
                          <a:spcPct val="100000"/>
                        </a:lnSpc>
                        <a:spcBef>
                          <a:spcPts val="165"/>
                        </a:spcBef>
                        <a:spcAft>
                          <a:spcPts val="0"/>
                        </a:spcAft>
                        <a:buNone/>
                      </a:pPr>
                      <a:r>
                        <a:t/>
                      </a:r>
                      <a:endParaRPr sz="1400" u="none" cap="none" strike="noStrike">
                        <a:latin typeface="Times New Roman"/>
                        <a:ea typeface="Times New Roman"/>
                        <a:cs typeface="Times New Roman"/>
                        <a:sym typeface="Times New Roman"/>
                      </a:endParaRPr>
                    </a:p>
                    <a:p>
                      <a:pPr indent="0" lvl="0" marL="100330" marR="0" rtl="0" algn="l">
                        <a:lnSpc>
                          <a:spcPct val="100000"/>
                        </a:lnSpc>
                        <a:spcBef>
                          <a:spcPts val="0"/>
                        </a:spcBef>
                        <a:spcAft>
                          <a:spcPts val="0"/>
                        </a:spcAft>
                        <a:buNone/>
                      </a:pPr>
                      <a:r>
                        <a:rPr lang="en-US" sz="1400" u="none" cap="none" strike="noStrike">
                          <a:latin typeface="Trebuchet MS"/>
                          <a:ea typeface="Trebuchet MS"/>
                          <a:cs typeface="Trebuchet MS"/>
                          <a:sym typeface="Trebuchet MS"/>
                        </a:rPr>
                        <a:t>Cons:</a:t>
                      </a:r>
                      <a:endParaRPr sz="1400" u="none" cap="none" strike="noStrike">
                        <a:latin typeface="Trebuchet MS"/>
                        <a:ea typeface="Trebuchet MS"/>
                        <a:cs typeface="Trebuchet MS"/>
                        <a:sym typeface="Trebuchet MS"/>
                      </a:endParaRPr>
                    </a:p>
                    <a:p>
                      <a:pPr indent="0" lvl="0" marL="100330" marR="0" rtl="0" algn="l">
                        <a:lnSpc>
                          <a:spcPct val="118857"/>
                        </a:lnSpc>
                        <a:spcBef>
                          <a:spcPts val="50"/>
                        </a:spcBef>
                        <a:spcAft>
                          <a:spcPts val="0"/>
                        </a:spcAft>
                        <a:buNone/>
                      </a:pPr>
                      <a:r>
                        <a:rPr lang="en-US" sz="1400" u="none" cap="none" strike="noStrike">
                          <a:solidFill>
                            <a:srgbClr val="374151"/>
                          </a:solidFill>
                          <a:latin typeface="Trebuchet MS"/>
                          <a:ea typeface="Trebuchet MS"/>
                          <a:cs typeface="Trebuchet MS"/>
                          <a:sym typeface="Trebuchet MS"/>
                        </a:rPr>
                        <a:t>The framework's perform</a:t>
                      </a:r>
                      <a:endParaRPr sz="1400" u="none" cap="none" strike="noStrike">
                        <a:latin typeface="Trebuchet MS"/>
                        <a:ea typeface="Trebuchet MS"/>
                        <a:cs typeface="Trebuchet MS"/>
                        <a:sym typeface="Trebuchet MS"/>
                      </a:endParaRPr>
                    </a:p>
                    <a:p>
                      <a:pPr indent="0" lvl="0" marL="100330" marR="0" rtl="0" algn="l">
                        <a:lnSpc>
                          <a:spcPct val="117857"/>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ance</a:t>
                      </a:r>
                      <a:endParaRPr sz="1400" u="none" cap="none" strike="noStrike">
                        <a:latin typeface="Trebuchet MS"/>
                        <a:ea typeface="Trebuchet MS"/>
                        <a:cs typeface="Trebuchet MS"/>
                        <a:sym typeface="Trebuchet MS"/>
                      </a:endParaRPr>
                    </a:p>
                    <a:p>
                      <a:pPr indent="0" lvl="0" marL="100330" marR="0" rtl="0" algn="l">
                        <a:lnSpc>
                          <a:spcPct val="118857"/>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in real-</a:t>
                      </a:r>
                      <a:endParaRPr sz="1400" u="none" cap="none" strike="noStrike">
                        <a:latin typeface="Trebuchet MS"/>
                        <a:ea typeface="Trebuchet MS"/>
                        <a:cs typeface="Trebuchet MS"/>
                        <a:sym typeface="Trebuchet MS"/>
                      </a:endParaRPr>
                    </a:p>
                    <a:p>
                      <a:pPr indent="0" lvl="0" marL="100330" marR="202565" rtl="0" algn="l">
                        <a:lnSpc>
                          <a:spcPct val="123571"/>
                        </a:lnSpc>
                        <a:spcBef>
                          <a:spcPts val="60"/>
                        </a:spcBef>
                        <a:spcAft>
                          <a:spcPts val="0"/>
                        </a:spcAft>
                        <a:buNone/>
                      </a:pPr>
                      <a:r>
                        <a:rPr lang="en-US" sz="1400" u="none" cap="none" strike="noStrike">
                          <a:solidFill>
                            <a:srgbClr val="374151"/>
                          </a:solidFill>
                          <a:latin typeface="Trebuchet MS"/>
                          <a:ea typeface="Trebuchet MS"/>
                          <a:cs typeface="Trebuchet MS"/>
                          <a:sym typeface="Trebuchet MS"/>
                        </a:rPr>
                        <a:t>world scenarios or nois y environments is not discussed</a:t>
                      </a:r>
                      <a:endParaRPr sz="1400" u="none" cap="none" strike="noStrike">
                        <a:latin typeface="Trebuchet MS"/>
                        <a:ea typeface="Trebuchet MS"/>
                        <a:cs typeface="Trebuchet MS"/>
                        <a:sym typeface="Trebuchet MS"/>
                      </a:endParaRPr>
                    </a:p>
                  </a:txBody>
                  <a:tcPr marT="35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102235" marR="45720" rtl="0" algn="l">
                        <a:lnSpc>
                          <a:spcPct val="100299"/>
                        </a:lnSpc>
                        <a:spcBef>
                          <a:spcPts val="0"/>
                        </a:spcBef>
                        <a:spcAft>
                          <a:spcPts val="0"/>
                        </a:spcAft>
                        <a:buNone/>
                      </a:pPr>
                      <a:r>
                        <a:rPr lang="en-US" sz="1400" u="none" cap="none" strike="noStrike">
                          <a:latin typeface="Calibri"/>
                          <a:ea typeface="Calibri"/>
                          <a:cs typeface="Calibri"/>
                          <a:sym typeface="Calibri"/>
                        </a:rPr>
                        <a:t>This paper concludes that, lip reading is a valuable solution for individuals with hearing difficulties and mute people, enabling them to engage in social activities and communicate effectively. The interest in automatic lip-reading technology has grown due to the benefits of visual speech cues, aiming to enhance automatic speech recognition by utilizing informative visual features from the speaker's mouth region. This technology involves various components, including lip region detection, feature extraction, recognition methods, fusion techniques, mouth classification, and data set training.</a:t>
                      </a:r>
                      <a:endParaRPr sz="14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graphicFrame>
        <p:nvGraphicFramePr>
          <p:cNvPr id="169" name="Google Shape;169;p12"/>
          <p:cNvGraphicFramePr/>
          <p:nvPr/>
        </p:nvGraphicFramePr>
        <p:xfrm>
          <a:off x="141135" y="202564"/>
          <a:ext cx="3000000" cy="3000000"/>
        </p:xfrm>
        <a:graphic>
          <a:graphicData uri="http://schemas.openxmlformats.org/drawingml/2006/table">
            <a:tbl>
              <a:tblPr bandRow="1" firstRow="1">
                <a:noFill/>
                <a:tableStyleId>{8D087850-A038-4D16-AF0C-077F7C12058B}</a:tableStyleId>
              </a:tblPr>
              <a:tblGrid>
                <a:gridCol w="1014100"/>
                <a:gridCol w="1408425"/>
                <a:gridCol w="3413750"/>
                <a:gridCol w="2823850"/>
                <a:gridCol w="3049900"/>
              </a:tblGrid>
              <a:tr h="392425">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r>
              <a:tr h="6256025">
                <a:tc>
                  <a:txBody>
                    <a:bodyPr/>
                    <a:lstStyle/>
                    <a:p>
                      <a:pPr indent="0" lvl="0" marL="95250" marR="7620" rtl="0" algn="l">
                        <a:lnSpc>
                          <a:spcPct val="99900"/>
                        </a:lnSpc>
                        <a:spcBef>
                          <a:spcPts val="0"/>
                        </a:spcBef>
                        <a:spcAft>
                          <a:spcPts val="0"/>
                        </a:spcAft>
                        <a:buNone/>
                      </a:pPr>
                      <a:r>
                        <a:rPr lang="en-US" sz="1400" u="none" cap="none" strike="noStrike">
                          <a:latin typeface="Trebuchet MS"/>
                          <a:ea typeface="Trebuchet MS"/>
                          <a:cs typeface="Trebuchet MS"/>
                          <a:sym typeface="Trebuchet MS"/>
                        </a:rPr>
                        <a:t>Lip readin g  using CN N and  LST M(2020)</a:t>
                      </a:r>
                      <a:endParaRPr sz="1400" u="none" cap="none" strike="noStrike">
                        <a:latin typeface="Trebuchet MS"/>
                        <a:ea typeface="Trebuchet MS"/>
                        <a:cs typeface="Trebuchet MS"/>
                        <a:sym typeface="Trebuchet MS"/>
                      </a:endParaRPr>
                    </a:p>
                  </a:txBody>
                  <a:tcPr marT="323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160020" lvl="0" marL="255905" marR="16510" rtl="0" algn="l">
                        <a:lnSpc>
                          <a:spcPct val="100099"/>
                        </a:lnSpc>
                        <a:spcBef>
                          <a:spcPts val="0"/>
                        </a:spcBef>
                        <a:spcAft>
                          <a:spcPts val="0"/>
                        </a:spcAft>
                        <a:buClr>
                          <a:srgbClr val="374151"/>
                        </a:buClr>
                        <a:buSzPts val="1300"/>
                        <a:buFont typeface="Trebuchet MS"/>
                        <a:buAutoNum type="arabicPeriod"/>
                      </a:pPr>
                      <a:r>
                        <a:rPr lang="en-US" sz="1400" u="none" cap="none" strike="noStrike">
                          <a:solidFill>
                            <a:srgbClr val="374151"/>
                          </a:solidFill>
                          <a:latin typeface="Trebuchet MS"/>
                          <a:ea typeface="Trebuchet MS"/>
                          <a:cs typeface="Trebuchet MS"/>
                          <a:sym typeface="Trebuchet MS"/>
                        </a:rPr>
                        <a:t>addresses the challenge of varying sequence lengths by employing three different methods to capture temporal information</a:t>
                      </a:r>
                      <a:endParaRPr sz="1400" u="none" cap="none" strike="noStrike">
                        <a:latin typeface="Trebuchet MS"/>
                        <a:ea typeface="Trebuchet MS"/>
                        <a:cs typeface="Trebuchet MS"/>
                        <a:sym typeface="Trebuchet MS"/>
                      </a:endParaRPr>
                    </a:p>
                    <a:p>
                      <a:pPr indent="0" lvl="0" marL="0" marR="0" rtl="0" algn="l">
                        <a:lnSpc>
                          <a:spcPct val="100000"/>
                        </a:lnSpc>
                        <a:spcBef>
                          <a:spcPts val="690"/>
                        </a:spcBef>
                        <a:spcAft>
                          <a:spcPts val="0"/>
                        </a:spcAft>
                        <a:buClr>
                          <a:srgbClr val="374151"/>
                        </a:buClr>
                        <a:buSzPts val="1400"/>
                        <a:buFont typeface="Trebuchet MS"/>
                        <a:buNone/>
                      </a:pPr>
                      <a:r>
                        <a:t/>
                      </a:r>
                      <a:endParaRPr sz="1400" u="none" cap="none" strike="noStrike">
                        <a:latin typeface="Times New Roman"/>
                        <a:ea typeface="Times New Roman"/>
                        <a:cs typeface="Times New Roman"/>
                        <a:sym typeface="Times New Roman"/>
                      </a:endParaRPr>
                    </a:p>
                    <a:p>
                      <a:pPr indent="-161290" lvl="0" marL="257175" marR="85725" rtl="0" algn="l">
                        <a:lnSpc>
                          <a:spcPct val="100000"/>
                        </a:lnSpc>
                        <a:spcBef>
                          <a:spcPts val="0"/>
                        </a:spcBef>
                        <a:spcAft>
                          <a:spcPts val="0"/>
                        </a:spcAft>
                        <a:buClr>
                          <a:srgbClr val="374151"/>
                        </a:buClr>
                        <a:buSzPts val="1300"/>
                        <a:buFont typeface="Trebuchet MS"/>
                        <a:buAutoNum type="arabicPeriod"/>
                      </a:pPr>
                      <a:r>
                        <a:rPr lang="en-US" sz="1400" u="none" cap="none" strike="noStrike">
                          <a:solidFill>
                            <a:srgbClr val="374151"/>
                          </a:solidFill>
                          <a:latin typeface="Trebuchet MS"/>
                          <a:ea typeface="Trebuchet MS"/>
                          <a:cs typeface="Trebuchet MS"/>
                          <a:sym typeface="Trebuchet MS"/>
                        </a:rPr>
                        <a:t>formulation of a classification task to detect the spoken words or phrases from a fixed set of known options</a:t>
                      </a:r>
                      <a:endParaRPr sz="1400" u="none" cap="none" strike="noStrike">
                        <a:latin typeface="Trebuchet MS"/>
                        <a:ea typeface="Trebuchet MS"/>
                        <a:cs typeface="Trebuchet MS"/>
                        <a:sym typeface="Trebuchet MS"/>
                      </a:endParaRPr>
                    </a:p>
                  </a:txBody>
                  <a:tcPr marT="317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97155" marR="0" rtl="0" algn="l">
                        <a:lnSpc>
                          <a:spcPct val="100000"/>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The proposed system mentions</a:t>
                      </a:r>
                      <a:endParaRPr sz="1400" u="none" cap="none" strike="noStrike">
                        <a:latin typeface="Trebuchet MS"/>
                        <a:ea typeface="Trebuchet MS"/>
                        <a:cs typeface="Trebuchet MS"/>
                        <a:sym typeface="Trebuchet MS"/>
                      </a:endParaRPr>
                    </a:p>
                    <a:p>
                      <a:pPr indent="0" lvl="0" marL="97155" marR="207645" rtl="0" algn="l">
                        <a:lnSpc>
                          <a:spcPct val="102800"/>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3 feature extraction methods VGGNet with Concatenation: A fixed number of images from each sequence are concatenated into one larger im</a:t>
                      </a:r>
                      <a:endParaRPr sz="1400" u="none" cap="none" strike="noStrike">
                        <a:latin typeface="Trebuchet MS"/>
                        <a:ea typeface="Trebuchet MS"/>
                        <a:cs typeface="Trebuchet MS"/>
                        <a:sym typeface="Trebuchet MS"/>
                      </a:endParaRPr>
                    </a:p>
                    <a:p>
                      <a:pPr indent="0" lvl="0" marL="97155" marR="0" rtl="0" algn="l">
                        <a:lnSpc>
                          <a:spcPct val="100000"/>
                        </a:lnSpc>
                        <a:spcBef>
                          <a:spcPts val="125"/>
                        </a:spcBef>
                        <a:spcAft>
                          <a:spcPts val="0"/>
                        </a:spcAft>
                        <a:buNone/>
                      </a:pPr>
                      <a:r>
                        <a:rPr lang="en-US" sz="1400" u="none" cap="none" strike="noStrike">
                          <a:solidFill>
                            <a:srgbClr val="374151"/>
                          </a:solidFill>
                          <a:latin typeface="Trebuchet MS"/>
                          <a:ea typeface="Trebuchet MS"/>
                          <a:cs typeface="Trebuchet MS"/>
                          <a:sym typeface="Trebuchet MS"/>
                        </a:rPr>
                        <a:t>age.</a:t>
                      </a:r>
                      <a:endParaRPr sz="1400" u="none" cap="none" strike="noStrike">
                        <a:latin typeface="Trebuchet MS"/>
                        <a:ea typeface="Trebuchet MS"/>
                        <a:cs typeface="Trebuchet MS"/>
                        <a:sym typeface="Trebuchet MS"/>
                      </a:endParaRPr>
                    </a:p>
                    <a:p>
                      <a:pPr indent="0" lvl="0" marL="154305" marR="0" rtl="0" algn="l">
                        <a:lnSpc>
                          <a:spcPct val="100000"/>
                        </a:lnSpc>
                        <a:spcBef>
                          <a:spcPts val="195"/>
                        </a:spcBef>
                        <a:spcAft>
                          <a:spcPts val="0"/>
                        </a:spcAft>
                        <a:buNone/>
                      </a:pPr>
                      <a:r>
                        <a:rPr lang="en-US" sz="1400" u="none" cap="none" strike="noStrike">
                          <a:solidFill>
                            <a:srgbClr val="374151"/>
                          </a:solidFill>
                          <a:latin typeface="Trebuchet MS"/>
                          <a:ea typeface="Trebuchet MS"/>
                          <a:cs typeface="Trebuchet MS"/>
                          <a:sym typeface="Trebuchet MS"/>
                        </a:rPr>
                        <a:t>VGGNet with Interpolation: Similar to</a:t>
                      </a:r>
                      <a:endParaRPr sz="1400" u="none" cap="none" strike="noStrike">
                        <a:latin typeface="Trebuchet MS"/>
                        <a:ea typeface="Trebuchet MS"/>
                        <a:cs typeface="Trebuchet MS"/>
                        <a:sym typeface="Trebuchet MS"/>
                      </a:endParaRPr>
                    </a:p>
                    <a:p>
                      <a:pPr indent="104775" lvl="0" marL="97155" marR="169545" rtl="0" algn="l">
                        <a:lnSpc>
                          <a:spcPct val="119200"/>
                        </a:lnSpc>
                        <a:spcBef>
                          <a:spcPts val="25"/>
                        </a:spcBef>
                        <a:spcAft>
                          <a:spcPts val="0"/>
                        </a:spcAft>
                        <a:buNone/>
                      </a:pPr>
                      <a:r>
                        <a:rPr lang="en-US" sz="1400" u="none" cap="none" strike="noStrike">
                          <a:solidFill>
                            <a:srgbClr val="374151"/>
                          </a:solidFill>
                          <a:latin typeface="Trebuchet MS"/>
                          <a:ea typeface="Trebuchet MS"/>
                          <a:cs typeface="Trebuchet MS"/>
                          <a:sym typeface="Trebuchet MS"/>
                        </a:rPr>
                        <a:t>Method 1, but nearest neighborinterpolation is used to stretc h and normalize the number of image s persequence. and LSTM with VGGNet Features: Individual images are passe d through the VGGNet to extract feat ures. These sequencelevel  features ar e then processed by several  LSTM layers, and the classification  label is obtained from the final output</a:t>
                      </a:r>
                      <a:endParaRPr sz="1400" u="none" cap="none" strike="noStrike">
                        <a:latin typeface="Trebuchet MS"/>
                        <a:ea typeface="Trebuchet MS"/>
                        <a:cs typeface="Trebuchet MS"/>
                        <a:sym typeface="Trebuchet MS"/>
                      </a:endParaRPr>
                    </a:p>
                  </a:txBody>
                  <a:tcPr marT="20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99695" marR="0" rtl="0" algn="l">
                        <a:lnSpc>
                          <a:spcPct val="100000"/>
                        </a:lnSpc>
                        <a:spcBef>
                          <a:spcPts val="0"/>
                        </a:spcBef>
                        <a:spcAft>
                          <a:spcPts val="0"/>
                        </a:spcAft>
                        <a:buNone/>
                      </a:pPr>
                      <a:r>
                        <a:rPr lang="en-US" sz="1400" u="none" cap="none" strike="noStrike">
                          <a:latin typeface="Trebuchet MS"/>
                          <a:ea typeface="Trebuchet MS"/>
                          <a:cs typeface="Trebuchet MS"/>
                          <a:sym typeface="Trebuchet MS"/>
                        </a:rPr>
                        <a:t>Pros:</a:t>
                      </a:r>
                      <a:endParaRPr sz="1400" u="none" cap="none" strike="noStrike">
                        <a:latin typeface="Trebuchet MS"/>
                        <a:ea typeface="Trebuchet MS"/>
                        <a:cs typeface="Trebuchet MS"/>
                        <a:sym typeface="Trebuchet MS"/>
                      </a:endParaRPr>
                    </a:p>
                    <a:p>
                      <a:pPr indent="0" lvl="0" marL="99695" marR="0" rtl="0" algn="l">
                        <a:lnSpc>
                          <a:spcPct val="100000"/>
                        </a:lnSpc>
                        <a:spcBef>
                          <a:spcPts val="125"/>
                        </a:spcBef>
                        <a:spcAft>
                          <a:spcPts val="0"/>
                        </a:spcAft>
                        <a:buNone/>
                      </a:pPr>
                      <a:r>
                        <a:rPr lang="en-US" sz="1400" u="none" cap="none" strike="noStrike">
                          <a:solidFill>
                            <a:srgbClr val="374151"/>
                          </a:solidFill>
                          <a:latin typeface="Trebuchet MS"/>
                          <a:ea typeface="Trebuchet MS"/>
                          <a:cs typeface="Trebuchet MS"/>
                          <a:sym typeface="Trebuchet MS"/>
                        </a:rPr>
                        <a:t>The framework addresses the</a:t>
                      </a:r>
                      <a:endParaRPr sz="1400" u="none" cap="none" strike="noStrike">
                        <a:latin typeface="Trebuchet MS"/>
                        <a:ea typeface="Trebuchet MS"/>
                        <a:cs typeface="Trebuchet MS"/>
                        <a:sym typeface="Trebuchet MS"/>
                      </a:endParaRPr>
                    </a:p>
                    <a:p>
                      <a:pPr indent="0" lvl="0" marL="204470" marR="0" rtl="0" algn="l">
                        <a:lnSpc>
                          <a:spcPct val="100000"/>
                        </a:lnSpc>
                        <a:spcBef>
                          <a:spcPts val="345"/>
                        </a:spcBef>
                        <a:spcAft>
                          <a:spcPts val="0"/>
                        </a:spcAft>
                        <a:buNone/>
                      </a:pPr>
                      <a:r>
                        <a:rPr lang="en-US" sz="1400" u="none" cap="none" strike="noStrike">
                          <a:solidFill>
                            <a:srgbClr val="374151"/>
                          </a:solidFill>
                          <a:latin typeface="Trebuchet MS"/>
                          <a:ea typeface="Trebuchet MS"/>
                          <a:cs typeface="Trebuchet MS"/>
                          <a:sym typeface="Trebuchet MS"/>
                        </a:rPr>
                        <a:t>challenges of variable-</a:t>
                      </a:r>
                      <a:endParaRPr sz="1400" u="none" cap="none" strike="noStrike">
                        <a:latin typeface="Trebuchet MS"/>
                        <a:ea typeface="Trebuchet MS"/>
                        <a:cs typeface="Trebuchet MS"/>
                        <a:sym typeface="Trebuchet MS"/>
                      </a:endParaRPr>
                    </a:p>
                    <a:p>
                      <a:pPr indent="0" lvl="0" marL="99695" marR="1016000" rtl="0" algn="l">
                        <a:lnSpc>
                          <a:spcPct val="118500"/>
                        </a:lnSpc>
                        <a:spcBef>
                          <a:spcPts val="40"/>
                        </a:spcBef>
                        <a:spcAft>
                          <a:spcPts val="0"/>
                        </a:spcAft>
                        <a:buNone/>
                      </a:pPr>
                      <a:r>
                        <a:rPr lang="en-US" sz="1400" u="none" cap="none" strike="noStrike">
                          <a:solidFill>
                            <a:srgbClr val="374151"/>
                          </a:solidFill>
                          <a:latin typeface="Trebuchet MS"/>
                          <a:ea typeface="Trebuchet MS"/>
                          <a:cs typeface="Trebuchet MS"/>
                          <a:sym typeface="Trebuchet MS"/>
                        </a:rPr>
                        <a:t>length input sequences effectively Cons:</a:t>
                      </a:r>
                      <a:endParaRPr sz="1400" u="none" cap="none" strike="noStrike">
                        <a:latin typeface="Trebuchet MS"/>
                        <a:ea typeface="Trebuchet MS"/>
                        <a:cs typeface="Trebuchet MS"/>
                        <a:sym typeface="Trebuchet MS"/>
                      </a:endParaRPr>
                    </a:p>
                    <a:p>
                      <a:pPr indent="0" lvl="0" marL="99695" marR="80645" rtl="0" algn="l">
                        <a:lnSpc>
                          <a:spcPct val="101699"/>
                        </a:lnSpc>
                        <a:spcBef>
                          <a:spcPts val="170"/>
                        </a:spcBef>
                        <a:spcAft>
                          <a:spcPts val="0"/>
                        </a:spcAft>
                        <a:buNone/>
                      </a:pPr>
                      <a:r>
                        <a:rPr lang="en-US" sz="1400" u="none" cap="none" strike="noStrike">
                          <a:solidFill>
                            <a:srgbClr val="374151"/>
                          </a:solidFill>
                          <a:latin typeface="Trebuchet MS"/>
                          <a:ea typeface="Trebuchet MS"/>
                          <a:cs typeface="Trebuchet MS"/>
                          <a:sym typeface="Trebuchet MS"/>
                        </a:rPr>
                        <a:t>The LSTM model, especially when updating the VGGNet simultane ously, had a long training time andThe LSTM model extracts f eatures after the initial featur</a:t>
                      </a:r>
                      <a:endParaRPr sz="1400" u="none" cap="none" strike="noStrike">
                        <a:latin typeface="Trebuchet MS"/>
                        <a:ea typeface="Trebuchet MS"/>
                        <a:cs typeface="Trebuchet MS"/>
                        <a:sym typeface="Trebuchet MS"/>
                      </a:endParaRPr>
                    </a:p>
                    <a:p>
                      <a:pPr indent="0" lvl="0" marL="99695" marR="233045" rtl="0" algn="just">
                        <a:lnSpc>
                          <a:spcPct val="102800"/>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e extraction stage, potentially missing out on some temporal i nformation</a:t>
                      </a:r>
                      <a:endParaRPr sz="1400" u="none" cap="none" strike="noStrike">
                        <a:latin typeface="Trebuchet MS"/>
                        <a:ea typeface="Trebuchet MS"/>
                        <a:cs typeface="Trebuchet MS"/>
                        <a:sym typeface="Trebuchet MS"/>
                      </a:endParaRPr>
                    </a:p>
                  </a:txBody>
                  <a:tcPr marT="42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101600" marR="97155" rtl="0" algn="l">
                        <a:lnSpc>
                          <a:spcPct val="100099"/>
                        </a:lnSpc>
                        <a:spcBef>
                          <a:spcPts val="0"/>
                        </a:spcBef>
                        <a:spcAft>
                          <a:spcPts val="0"/>
                        </a:spcAft>
                        <a:buNone/>
                      </a:pPr>
                      <a:r>
                        <a:rPr lang="en-US" sz="1400" u="none" cap="none" strike="noStrike">
                          <a:latin typeface="Trebuchet MS"/>
                          <a:ea typeface="Trebuchet MS"/>
                          <a:cs typeface="Trebuchet MS"/>
                          <a:sym typeface="Trebuchet MS"/>
                        </a:rPr>
                        <a:t>This paper concludes that </a:t>
                      </a:r>
                      <a:r>
                        <a:rPr lang="en-US" sz="1400" u="none" cap="none" strike="noStrike">
                          <a:solidFill>
                            <a:srgbClr val="374151"/>
                          </a:solidFill>
                          <a:latin typeface="Trebuchet MS"/>
                          <a:ea typeface="Trebuchet MS"/>
                          <a:cs typeface="Trebuchet MS"/>
                          <a:sym typeface="Trebuchet MS"/>
                        </a:rPr>
                        <a:t>best- performing model in our study was the concatenated model using interpolation, which effectively utilized available input data and was invariant to speaking speed.</a:t>
                      </a:r>
                      <a:endParaRPr sz="1400" u="none" cap="none" strike="noStrike">
                        <a:latin typeface="Trebuchet MS"/>
                        <a:ea typeface="Trebuchet MS"/>
                        <a:cs typeface="Trebuchet MS"/>
                        <a:sym typeface="Trebuchet MS"/>
                      </a:endParaRPr>
                    </a:p>
                    <a:p>
                      <a:pPr indent="0" lvl="0" marL="101600" marR="71120" rtl="0" algn="l">
                        <a:lnSpc>
                          <a:spcPct val="99500"/>
                        </a:lnSpc>
                        <a:spcBef>
                          <a:spcPts val="55"/>
                        </a:spcBef>
                        <a:spcAft>
                          <a:spcPts val="0"/>
                        </a:spcAft>
                        <a:buNone/>
                      </a:pPr>
                      <a:r>
                        <a:rPr lang="en-US" sz="1400" u="none" cap="none" strike="noStrike">
                          <a:solidFill>
                            <a:srgbClr val="374151"/>
                          </a:solidFill>
                          <a:latin typeface="Trebuchet MS"/>
                          <a:ea typeface="Trebuchet MS"/>
                          <a:cs typeface="Trebuchet MS"/>
                          <a:sym typeface="Trebuchet MS"/>
                        </a:rPr>
                        <a:t>However, the model trained from scratch underperformed due to the small dataset and the similarity of features to those in a single face photograph.</a:t>
                      </a:r>
                      <a:endParaRPr sz="1400" u="none" cap="none" strike="noStrike">
                        <a:latin typeface="Trebuchet MS"/>
                        <a:ea typeface="Trebuchet MS"/>
                        <a:cs typeface="Trebuchet MS"/>
                        <a:sym typeface="Trebuchet MS"/>
                      </a:endParaRPr>
                    </a:p>
                  </a:txBody>
                  <a:tcPr marT="444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graphicFrame>
        <p:nvGraphicFramePr>
          <p:cNvPr id="174" name="Google Shape;174;p13"/>
          <p:cNvGraphicFramePr/>
          <p:nvPr/>
        </p:nvGraphicFramePr>
        <p:xfrm>
          <a:off x="213842" y="790448"/>
          <a:ext cx="3000000" cy="3000000"/>
        </p:xfrm>
        <a:graphic>
          <a:graphicData uri="http://schemas.openxmlformats.org/drawingml/2006/table">
            <a:tbl>
              <a:tblPr bandRow="1" firstRow="1">
                <a:noFill/>
                <a:tableStyleId>{8D087850-A038-4D16-AF0C-077F7C12058B}</a:tableStyleId>
              </a:tblPr>
              <a:tblGrid>
                <a:gridCol w="1124575"/>
                <a:gridCol w="1830075"/>
                <a:gridCol w="3707125"/>
                <a:gridCol w="3060700"/>
                <a:gridCol w="2079000"/>
              </a:tblGrid>
              <a:tr h="42037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r>
              <a:tr h="5640075">
                <a:tc>
                  <a:txBody>
                    <a:bodyPr/>
                    <a:lstStyle/>
                    <a:p>
                      <a:pPr indent="0" lvl="0" marL="95250" marR="36830" rtl="0" algn="l">
                        <a:lnSpc>
                          <a:spcPct val="103400"/>
                        </a:lnSpc>
                        <a:spcBef>
                          <a:spcPts val="0"/>
                        </a:spcBef>
                        <a:spcAft>
                          <a:spcPts val="0"/>
                        </a:spcAft>
                        <a:buNone/>
                      </a:pPr>
                      <a:r>
                        <a:rPr lang="en-US" sz="1550" u="none" cap="none" strike="noStrike">
                          <a:latin typeface="Trebuchet MS"/>
                          <a:ea typeface="Trebuchet MS"/>
                          <a:cs typeface="Trebuchet MS"/>
                          <a:sym typeface="Trebuchet MS"/>
                        </a:rPr>
                        <a:t>Discrimina tive	multi modality speech	re cognition( 2019)</a:t>
                      </a:r>
                      <a:endParaRPr sz="1550" u="none" cap="none" strike="noStrike">
                        <a:latin typeface="Trebuchet MS"/>
                        <a:ea typeface="Trebuchet MS"/>
                        <a:cs typeface="Trebuchet MS"/>
                        <a:sym typeface="Trebuchet MS"/>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179705" lvl="0" marL="275590" marR="283845" rtl="0" algn="l">
                        <a:lnSpc>
                          <a:spcPct val="103000"/>
                        </a:lnSpc>
                        <a:spcBef>
                          <a:spcPts val="0"/>
                        </a:spcBef>
                        <a:spcAft>
                          <a:spcPts val="0"/>
                        </a:spcAft>
                        <a:buSzPts val="1450"/>
                        <a:buFont typeface="Trebuchet MS"/>
                        <a:buAutoNum type="arabicPeriod"/>
                      </a:pPr>
                      <a:r>
                        <a:rPr lang="en-US" sz="1550" u="none" cap="none" strike="noStrike">
                          <a:latin typeface="Trebuchet MS"/>
                          <a:ea typeface="Trebuchet MS"/>
                          <a:cs typeface="Trebuchet MS"/>
                          <a:sym typeface="Trebuchet MS"/>
                        </a:rPr>
                        <a:t>Introduce the P3D as visual front-end</a:t>
                      </a:r>
                      <a:endParaRPr sz="1550" u="none" cap="none" strike="noStrike">
                        <a:latin typeface="Trebuchet MS"/>
                        <a:ea typeface="Trebuchet MS"/>
                        <a:cs typeface="Trebuchet MS"/>
                        <a:sym typeface="Trebuchet MS"/>
                      </a:endParaRPr>
                    </a:p>
                    <a:p>
                      <a:pPr indent="-245109" lvl="0" marL="340995" marR="78740" rtl="0" algn="l">
                        <a:lnSpc>
                          <a:spcPct val="103400"/>
                        </a:lnSpc>
                        <a:spcBef>
                          <a:spcPts val="330"/>
                        </a:spcBef>
                        <a:spcAft>
                          <a:spcPts val="0"/>
                        </a:spcAft>
                        <a:buSzPts val="1450"/>
                        <a:buFont typeface="Trebuchet MS"/>
                        <a:buAutoNum type="arabicPeriod"/>
                      </a:pPr>
                      <a:r>
                        <a:rPr lang="en-US" sz="1550" u="none" cap="none" strike="noStrike">
                          <a:latin typeface="Trebuchet MS"/>
                          <a:ea typeface="Trebuchet MS"/>
                          <a:cs typeface="Trebuchet MS"/>
                          <a:sym typeface="Trebuchet MS"/>
                        </a:rPr>
                        <a:t>upgrade the temporal convolution  block of 1D ResNet to a TCN one in AE sub-network  .</a:t>
                      </a:r>
                      <a:endParaRPr sz="1550" u="none" cap="none" strike="noStrike">
                        <a:latin typeface="Trebuchet MS"/>
                        <a:ea typeface="Trebuchet MS"/>
                        <a:cs typeface="Trebuchet MS"/>
                        <a:sym typeface="Trebuchet MS"/>
                      </a:endParaRPr>
                    </a:p>
                    <a:p>
                      <a:pPr indent="0" lvl="0" marL="95885" marR="0" rtl="0" algn="l">
                        <a:lnSpc>
                          <a:spcPct val="100000"/>
                        </a:lnSpc>
                        <a:spcBef>
                          <a:spcPts val="315"/>
                        </a:spcBef>
                        <a:spcAft>
                          <a:spcPts val="0"/>
                        </a:spcAft>
                        <a:buNone/>
                      </a:pPr>
                      <a:r>
                        <a:rPr lang="en-US" sz="1550" u="none" cap="none" strike="noStrike">
                          <a:latin typeface="Trebuchet MS"/>
                          <a:ea typeface="Trebuchet MS"/>
                          <a:cs typeface="Trebuchet MS"/>
                          <a:sym typeface="Trebuchet MS"/>
                        </a:rPr>
                        <a:t>3 Extensive</a:t>
                      </a:r>
                      <a:endParaRPr sz="1550" u="none" cap="none" strike="noStrike">
                        <a:latin typeface="Trebuchet MS"/>
                        <a:ea typeface="Trebuchet MS"/>
                        <a:cs typeface="Trebuchet MS"/>
                        <a:sym typeface="Trebuchet MS"/>
                      </a:endParaRPr>
                    </a:p>
                    <a:p>
                      <a:pPr indent="0" lvl="0" marL="95885" marR="0" rtl="0" algn="l">
                        <a:lnSpc>
                          <a:spcPct val="100000"/>
                        </a:lnSpc>
                        <a:spcBef>
                          <a:spcPts val="95"/>
                        </a:spcBef>
                        <a:spcAft>
                          <a:spcPts val="0"/>
                        </a:spcAft>
                        <a:buNone/>
                      </a:pPr>
                      <a:r>
                        <a:rPr lang="en-US" sz="1550" u="none" cap="none" strike="noStrike">
                          <a:latin typeface="Trebuchet MS"/>
                          <a:ea typeface="Trebuchet MS"/>
                          <a:cs typeface="Trebuchet MS"/>
                          <a:sym typeface="Trebuchet MS"/>
                        </a:rPr>
                        <a:t>experiments</a:t>
                      </a:r>
                      <a:endParaRPr sz="1550" u="none" cap="none" strike="noStrike">
                        <a:latin typeface="Trebuchet MS"/>
                        <a:ea typeface="Trebuchet MS"/>
                        <a:cs typeface="Trebuchet MS"/>
                        <a:sym typeface="Trebuchet MS"/>
                      </a:endParaRPr>
                    </a:p>
                    <a:p>
                      <a:pPr indent="66040" lvl="0" marL="95885" marR="78740" rtl="0" algn="l">
                        <a:lnSpc>
                          <a:spcPct val="103600"/>
                        </a:lnSpc>
                        <a:spcBef>
                          <a:spcPts val="250"/>
                        </a:spcBef>
                        <a:spcAft>
                          <a:spcPts val="0"/>
                        </a:spcAft>
                        <a:buNone/>
                      </a:pPr>
                      <a:r>
                        <a:rPr lang="en-US" sz="1550" u="none" cap="none" strike="noStrike">
                          <a:latin typeface="Trebuchet MS"/>
                          <a:ea typeface="Trebuchet MS"/>
                          <a:cs typeface="Trebuchet MS"/>
                          <a:sym typeface="Trebuchet MS"/>
                        </a:rPr>
                        <a:t>To show that AE- MSR surpasses state-of-the-art MSR model</a:t>
                      </a:r>
                      <a:endParaRPr sz="1550" u="none" cap="none" strike="noStrike">
                        <a:latin typeface="Trebuchet MS"/>
                        <a:ea typeface="Trebuchet MS"/>
                        <a:cs typeface="Trebuchet MS"/>
                        <a:sym typeface="Trebuchet MS"/>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97790" marR="302895" rtl="0" algn="l">
                        <a:lnSpc>
                          <a:spcPct val="104900"/>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The framework is implemented by a n audio-	enhanced multi-</a:t>
                      </a:r>
                      <a:endParaRPr sz="1550" u="none" cap="none" strike="noStrike">
                        <a:latin typeface="Trebuchet MS"/>
                        <a:ea typeface="Trebuchet MS"/>
                        <a:cs typeface="Trebuchet MS"/>
                        <a:sym typeface="Trebuchet MS"/>
                      </a:endParaRPr>
                    </a:p>
                    <a:p>
                      <a:pPr indent="0" lvl="0" marL="97790" marR="310515" rtl="0" algn="l">
                        <a:lnSpc>
                          <a:spcPct val="105000"/>
                        </a:lnSpc>
                        <a:spcBef>
                          <a:spcPts val="75"/>
                        </a:spcBef>
                        <a:spcAft>
                          <a:spcPts val="0"/>
                        </a:spcAft>
                        <a:buNone/>
                      </a:pPr>
                      <a:r>
                        <a:rPr lang="en-US" sz="1550" u="none" cap="none" strike="noStrike">
                          <a:solidFill>
                            <a:srgbClr val="374151"/>
                          </a:solidFill>
                          <a:latin typeface="Trebuchet MS"/>
                          <a:ea typeface="Trebuchet MS"/>
                          <a:cs typeface="Trebuchet MS"/>
                          <a:sym typeface="Trebuchet MS"/>
                        </a:rPr>
                        <a:t>modality speech recognition	(AE- MSR) model with double visual awar eness	The AE-</a:t>
                      </a:r>
                      <a:endParaRPr sz="1550" u="none" cap="none" strike="noStrike">
                        <a:latin typeface="Trebuchet MS"/>
                        <a:ea typeface="Trebuchet MS"/>
                        <a:cs typeface="Trebuchet MS"/>
                        <a:sym typeface="Trebuchet MS"/>
                      </a:endParaRPr>
                    </a:p>
                    <a:p>
                      <a:pPr indent="-123825" lvl="0" marL="221615" marR="393065" rtl="0" algn="l">
                        <a:lnSpc>
                          <a:spcPct val="104900"/>
                        </a:lnSpc>
                        <a:spcBef>
                          <a:spcPts val="75"/>
                        </a:spcBef>
                        <a:spcAft>
                          <a:spcPts val="0"/>
                        </a:spcAft>
                        <a:buNone/>
                      </a:pPr>
                      <a:r>
                        <a:rPr lang="en-US" sz="1550" u="none" cap="none" strike="noStrike">
                          <a:solidFill>
                            <a:srgbClr val="374151"/>
                          </a:solidFill>
                          <a:latin typeface="Trebuchet MS"/>
                          <a:ea typeface="Trebuchet MS"/>
                          <a:cs typeface="Trebuchet MS"/>
                          <a:sym typeface="Trebuchet MS"/>
                        </a:rPr>
                        <a:t>MSR model comprises two sub- networks: the audio enhancement</a:t>
                      </a:r>
                      <a:endParaRPr sz="1550" u="none" cap="none" strike="noStrike">
                        <a:latin typeface="Trebuchet MS"/>
                        <a:ea typeface="Trebuchet MS"/>
                        <a:cs typeface="Trebuchet MS"/>
                        <a:sym typeface="Trebuchet MS"/>
                      </a:endParaRPr>
                    </a:p>
                    <a:p>
                      <a:pPr indent="0" lvl="0" marL="97790" marR="287020" rtl="0" algn="l">
                        <a:lnSpc>
                          <a:spcPct val="130967"/>
                        </a:lnSpc>
                        <a:spcBef>
                          <a:spcPts val="20"/>
                        </a:spcBef>
                        <a:spcAft>
                          <a:spcPts val="0"/>
                        </a:spcAft>
                        <a:buNone/>
                      </a:pPr>
                      <a:r>
                        <a:rPr lang="en-US" sz="1550" u="none" cap="none" strike="noStrike">
                          <a:solidFill>
                            <a:srgbClr val="374151"/>
                          </a:solidFill>
                          <a:latin typeface="Trebuchet MS"/>
                          <a:ea typeface="Trebuchet MS"/>
                          <a:cs typeface="Trebuchet MS"/>
                          <a:sym typeface="Trebuchet MS"/>
                        </a:rPr>
                        <a:t>(AE) sub-  network and the MSR sub- network.</a:t>
                      </a:r>
                      <a:endParaRPr sz="1550" u="none" cap="none" strike="noStrike">
                        <a:latin typeface="Trebuchet MS"/>
                        <a:ea typeface="Trebuchet MS"/>
                        <a:cs typeface="Trebuchet MS"/>
                        <a:sym typeface="Trebuchet MS"/>
                      </a:endParaRPr>
                    </a:p>
                    <a:p>
                      <a:pPr indent="0" lvl="0" marL="97790" marR="0" rtl="0" algn="l">
                        <a:lnSpc>
                          <a:spcPct val="119677"/>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In the first stage, the AE sub-</a:t>
                      </a:r>
                      <a:endParaRPr sz="1550" u="none" cap="none" strike="noStrike">
                        <a:latin typeface="Trebuchet MS"/>
                        <a:ea typeface="Trebuchet MS"/>
                        <a:cs typeface="Trebuchet MS"/>
                        <a:sym typeface="Trebuchet MS"/>
                      </a:endParaRPr>
                    </a:p>
                    <a:p>
                      <a:pPr indent="0" lvl="0" marL="97790" marR="0" rtl="0" algn="l">
                        <a:lnSpc>
                          <a:spcPct val="100000"/>
                        </a:lnSpc>
                        <a:spcBef>
                          <a:spcPts val="170"/>
                        </a:spcBef>
                        <a:spcAft>
                          <a:spcPts val="0"/>
                        </a:spcAft>
                        <a:buNone/>
                      </a:pPr>
                      <a:r>
                        <a:rPr lang="en-US" sz="1550" u="none" cap="none" strike="noStrike">
                          <a:solidFill>
                            <a:srgbClr val="374151"/>
                          </a:solidFill>
                          <a:latin typeface="Trebuchet MS"/>
                          <a:ea typeface="Trebuchet MS"/>
                          <a:cs typeface="Trebuchet MS"/>
                          <a:sym typeface="Trebuchet MS"/>
                        </a:rPr>
                        <a:t>network	reconstructs the audio si</a:t>
                      </a:r>
                      <a:endParaRPr sz="1550" u="none" cap="none" strike="noStrike">
                        <a:latin typeface="Trebuchet MS"/>
                        <a:ea typeface="Trebuchet MS"/>
                        <a:cs typeface="Trebuchet MS"/>
                        <a:sym typeface="Trebuchet MS"/>
                      </a:endParaRPr>
                    </a:p>
                    <a:p>
                      <a:pPr indent="0" lvl="0" marL="97790" marR="0" rtl="0" algn="l">
                        <a:lnSpc>
                          <a:spcPct val="100000"/>
                        </a:lnSpc>
                        <a:spcBef>
                          <a:spcPts val="170"/>
                        </a:spcBef>
                        <a:spcAft>
                          <a:spcPts val="0"/>
                        </a:spcAft>
                        <a:buNone/>
                      </a:pPr>
                      <a:r>
                        <a:rPr lang="en-US" sz="1550" u="none" cap="none" strike="noStrike">
                          <a:solidFill>
                            <a:srgbClr val="374151"/>
                          </a:solidFill>
                          <a:latin typeface="Trebuchet MS"/>
                          <a:ea typeface="Trebuchet MS"/>
                          <a:cs typeface="Trebuchet MS"/>
                          <a:sym typeface="Trebuchet MS"/>
                        </a:rPr>
                        <a:t>gnal by using visual</a:t>
                      </a:r>
                      <a:endParaRPr sz="1550" u="none" cap="none" strike="noStrike">
                        <a:latin typeface="Trebuchet MS"/>
                        <a:ea typeface="Trebuchet MS"/>
                        <a:cs typeface="Trebuchet MS"/>
                        <a:sym typeface="Trebuchet MS"/>
                      </a:endParaRPr>
                    </a:p>
                    <a:p>
                      <a:pPr indent="0" lvl="0" marL="97790" marR="584835" rtl="0" algn="l">
                        <a:lnSpc>
                          <a:spcPct val="100899"/>
                        </a:lnSpc>
                        <a:spcBef>
                          <a:spcPts val="225"/>
                        </a:spcBef>
                        <a:spcAft>
                          <a:spcPts val="0"/>
                        </a:spcAft>
                        <a:buNone/>
                      </a:pPr>
                      <a:r>
                        <a:rPr lang="en-US" sz="1550" u="none" cap="none" strike="noStrike">
                          <a:solidFill>
                            <a:srgbClr val="374151"/>
                          </a:solidFill>
                          <a:latin typeface="Trebuchet MS"/>
                          <a:ea typeface="Trebuchet MS"/>
                          <a:cs typeface="Trebuchet MS"/>
                          <a:sym typeface="Trebuchet MS"/>
                        </a:rPr>
                        <a:t>information (lip movements) to i solate the	target speaker's voice</a:t>
                      </a:r>
                      <a:endParaRPr sz="1550" u="none" cap="none" strike="noStrike">
                        <a:latin typeface="Trebuchet MS"/>
                        <a:ea typeface="Trebuchet MS"/>
                        <a:cs typeface="Trebuchet MS"/>
                        <a:sym typeface="Trebuchet MS"/>
                      </a:endParaRPr>
                    </a:p>
                    <a:p>
                      <a:pPr indent="0" lvl="0" marL="97790" marR="0" rtl="0" algn="l">
                        <a:lnSpc>
                          <a:spcPct val="118064"/>
                        </a:lnSpc>
                        <a:spcBef>
                          <a:spcPts val="90"/>
                        </a:spcBef>
                        <a:spcAft>
                          <a:spcPts val="0"/>
                        </a:spcAft>
                        <a:buNone/>
                      </a:pPr>
                      <a:r>
                        <a:rPr lang="en-US" sz="1550" u="none" cap="none" strike="noStrike">
                          <a:solidFill>
                            <a:srgbClr val="374151"/>
                          </a:solidFill>
                          <a:latin typeface="Trebuchet MS"/>
                          <a:ea typeface="Trebuchet MS"/>
                          <a:cs typeface="Trebuchet MS"/>
                          <a:sym typeface="Trebuchet MS"/>
                        </a:rPr>
                        <a:t>. Followed by second</a:t>
                      </a:r>
                      <a:endParaRPr sz="1550" u="none" cap="none" strike="noStrike">
                        <a:latin typeface="Trebuchet MS"/>
                        <a:ea typeface="Trebuchet MS"/>
                        <a:cs typeface="Trebuchet MS"/>
                        <a:sym typeface="Trebuchet MS"/>
                      </a:endParaRPr>
                    </a:p>
                    <a:p>
                      <a:pPr indent="0" lvl="0" marL="97790" marR="0" rtl="0" algn="l">
                        <a:lnSpc>
                          <a:spcPct val="118064"/>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stage, the enhanced audio m</a:t>
                      </a:r>
                      <a:endParaRPr sz="1550" u="none" cap="none" strike="noStrike">
                        <a:latin typeface="Trebuchet MS"/>
                        <a:ea typeface="Trebuchet MS"/>
                        <a:cs typeface="Trebuchet MS"/>
                        <a:sym typeface="Trebuchet MS"/>
                      </a:endParaRPr>
                    </a:p>
                    <a:p>
                      <a:pPr indent="0" lvl="0" marL="97790" marR="1054735" rtl="0" algn="l">
                        <a:lnSpc>
                          <a:spcPct val="104900"/>
                        </a:lnSpc>
                        <a:spcBef>
                          <a:spcPts val="5"/>
                        </a:spcBef>
                        <a:spcAft>
                          <a:spcPts val="0"/>
                        </a:spcAft>
                        <a:buNone/>
                      </a:pPr>
                      <a:r>
                        <a:rPr lang="en-US" sz="1550" u="none" cap="none" strike="noStrike">
                          <a:solidFill>
                            <a:srgbClr val="374151"/>
                          </a:solidFill>
                          <a:latin typeface="Trebuchet MS"/>
                          <a:ea typeface="Trebuchet MS"/>
                          <a:cs typeface="Trebuchet MS"/>
                          <a:sym typeface="Trebuchet MS"/>
                        </a:rPr>
                        <a:t>odality is	combined with th e visual modality for</a:t>
                      </a:r>
                      <a:endParaRPr sz="1550" u="none" cap="none" strike="noStrike">
                        <a:latin typeface="Trebuchet MS"/>
                        <a:ea typeface="Trebuchet MS"/>
                        <a:cs typeface="Trebuchet MS"/>
                        <a:sym typeface="Trebuchet MS"/>
                      </a:endParaRPr>
                    </a:p>
                    <a:p>
                      <a:pPr indent="0" lvl="0" marL="97790" marR="0" rtl="0" algn="l">
                        <a:lnSpc>
                          <a:spcPct val="100000"/>
                        </a:lnSpc>
                        <a:spcBef>
                          <a:spcPts val="240"/>
                        </a:spcBef>
                        <a:spcAft>
                          <a:spcPts val="0"/>
                        </a:spcAft>
                        <a:buNone/>
                      </a:pPr>
                      <a:r>
                        <a:rPr lang="en-US" sz="1550" u="none" cap="none" strike="noStrike">
                          <a:solidFill>
                            <a:srgbClr val="374151"/>
                          </a:solidFill>
                          <a:latin typeface="Trebuchet MS"/>
                          <a:ea typeface="Trebuchet MS"/>
                          <a:cs typeface="Trebuchet MS"/>
                          <a:sym typeface="Trebuchet MS"/>
                        </a:rPr>
                        <a:t>improved speech recognition</a:t>
                      </a:r>
                      <a:endParaRPr sz="1550" u="none" cap="none" strike="noStrike">
                        <a:latin typeface="Trebuchet MS"/>
                        <a:ea typeface="Trebuchet MS"/>
                        <a:cs typeface="Trebuchet MS"/>
                        <a:sym typeface="Trebuchet MS"/>
                      </a:endParaRPr>
                    </a:p>
                    <a:p>
                      <a:pPr indent="0" lvl="0" marL="97790" marR="425450" rtl="0" algn="l">
                        <a:lnSpc>
                          <a:spcPct val="125806"/>
                        </a:lnSpc>
                        <a:spcBef>
                          <a:spcPts val="10"/>
                        </a:spcBef>
                        <a:spcAft>
                          <a:spcPts val="0"/>
                        </a:spcAft>
                        <a:buNone/>
                      </a:pPr>
                      <a:r>
                        <a:rPr lang="en-US" sz="1550" u="none" cap="none" strike="noStrike">
                          <a:solidFill>
                            <a:srgbClr val="374151"/>
                          </a:solidFill>
                          <a:latin typeface="Trebuchet MS"/>
                          <a:ea typeface="Trebuchet MS"/>
                          <a:cs typeface="Trebuchet MS"/>
                          <a:sym typeface="Trebuchet MS"/>
                        </a:rPr>
                        <a:t>and TCN replaces the temporal co nvolution	block of 1D ResNet in th</a:t>
                      </a:r>
                      <a:endParaRPr sz="1550" u="none" cap="none" strike="noStrike">
                        <a:latin typeface="Trebuchet MS"/>
                        <a:ea typeface="Trebuchet MS"/>
                        <a:cs typeface="Trebuchet MS"/>
                        <a:sym typeface="Trebuchet MS"/>
                      </a:endParaRPr>
                    </a:p>
                    <a:p>
                      <a:pPr indent="0" lvl="0" marL="97790" marR="0" rtl="0" algn="l">
                        <a:lnSpc>
                          <a:spcPct val="100000"/>
                        </a:lnSpc>
                        <a:spcBef>
                          <a:spcPts val="90"/>
                        </a:spcBef>
                        <a:spcAft>
                          <a:spcPts val="0"/>
                        </a:spcAft>
                        <a:buNone/>
                      </a:pPr>
                      <a:r>
                        <a:rPr lang="en-US" sz="1550" u="none" cap="none" strike="noStrike">
                          <a:solidFill>
                            <a:srgbClr val="374151"/>
                          </a:solidFill>
                          <a:latin typeface="Trebuchet MS"/>
                          <a:ea typeface="Trebuchet MS"/>
                          <a:cs typeface="Trebuchet MS"/>
                          <a:sym typeface="Trebuchet MS"/>
                        </a:rPr>
                        <a:t>e AE sub-</a:t>
                      </a:r>
                      <a:endParaRPr sz="1550" u="none" cap="none" strike="noStrike">
                        <a:latin typeface="Trebuchet MS"/>
                        <a:ea typeface="Trebuchet MS"/>
                        <a:cs typeface="Trebuchet MS"/>
                        <a:sym typeface="Trebuchet MS"/>
                      </a:endParaRPr>
                    </a:p>
                  </a:txBody>
                  <a:tcPr marT="20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100330" marR="0" rtl="0" algn="l">
                        <a:lnSpc>
                          <a:spcPct val="100000"/>
                        </a:lnSpc>
                        <a:spcBef>
                          <a:spcPts val="0"/>
                        </a:spcBef>
                        <a:spcAft>
                          <a:spcPts val="0"/>
                        </a:spcAft>
                        <a:buNone/>
                      </a:pPr>
                      <a:r>
                        <a:rPr lang="en-US" sz="1550" u="none" cap="none" strike="noStrike">
                          <a:latin typeface="Trebuchet MS"/>
                          <a:ea typeface="Trebuchet MS"/>
                          <a:cs typeface="Trebuchet MS"/>
                          <a:sym typeface="Trebuchet MS"/>
                        </a:rPr>
                        <a:t>Pros:</a:t>
                      </a:r>
                      <a:endParaRPr sz="1550" u="none" cap="none" strike="noStrike">
                        <a:latin typeface="Trebuchet MS"/>
                        <a:ea typeface="Trebuchet MS"/>
                        <a:cs typeface="Trebuchet MS"/>
                        <a:sym typeface="Trebuchet MS"/>
                      </a:endParaRPr>
                    </a:p>
                    <a:p>
                      <a:pPr indent="0" lvl="0" marL="100330" marR="0" rtl="0" algn="l">
                        <a:lnSpc>
                          <a:spcPct val="100000"/>
                        </a:lnSpc>
                        <a:spcBef>
                          <a:spcPts val="20"/>
                        </a:spcBef>
                        <a:spcAft>
                          <a:spcPts val="0"/>
                        </a:spcAft>
                        <a:buNone/>
                      </a:pPr>
                      <a:r>
                        <a:rPr lang="en-US" sz="1550" u="none" cap="none" strike="noStrike">
                          <a:solidFill>
                            <a:srgbClr val="374151"/>
                          </a:solidFill>
                          <a:latin typeface="Trebuchet MS"/>
                          <a:ea typeface="Trebuchet MS"/>
                          <a:cs typeface="Trebuchet MS"/>
                          <a:sym typeface="Trebuchet MS"/>
                        </a:rPr>
                        <a:t>The framework leverages</a:t>
                      </a:r>
                      <a:endParaRPr sz="1550" u="none" cap="none" strike="noStrike">
                        <a:latin typeface="Trebuchet MS"/>
                        <a:ea typeface="Trebuchet MS"/>
                        <a:cs typeface="Trebuchet MS"/>
                        <a:sym typeface="Trebuchet MS"/>
                      </a:endParaRPr>
                    </a:p>
                    <a:p>
                      <a:pPr indent="0" lvl="0" marL="100330" marR="1196340" rtl="0" algn="l">
                        <a:lnSpc>
                          <a:spcPct val="130967"/>
                        </a:lnSpc>
                        <a:spcBef>
                          <a:spcPts val="15"/>
                        </a:spcBef>
                        <a:spcAft>
                          <a:spcPts val="0"/>
                        </a:spcAft>
                        <a:buNone/>
                      </a:pPr>
                      <a:r>
                        <a:rPr lang="en-US" sz="1550" u="none" cap="none" strike="noStrike">
                          <a:solidFill>
                            <a:srgbClr val="374151"/>
                          </a:solidFill>
                          <a:latin typeface="Trebuchet MS"/>
                          <a:ea typeface="Trebuchet MS"/>
                          <a:cs typeface="Trebuchet MS"/>
                          <a:sym typeface="Trebuchet MS"/>
                        </a:rPr>
                        <a:t>sub-	modules like Pseudo 3D Residual</a:t>
                      </a:r>
                      <a:endParaRPr sz="1550" u="none" cap="none" strike="noStrike">
                        <a:latin typeface="Trebuchet MS"/>
                        <a:ea typeface="Trebuchet MS"/>
                        <a:cs typeface="Trebuchet MS"/>
                        <a:sym typeface="Trebuchet MS"/>
                      </a:endParaRPr>
                    </a:p>
                    <a:p>
                      <a:pPr indent="0" lvl="0" marL="100330" marR="0" rtl="0" algn="l">
                        <a:lnSpc>
                          <a:spcPct val="119677"/>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Convolution (P3D), Tempor</a:t>
                      </a:r>
                      <a:endParaRPr sz="1550" u="none" cap="none" strike="noStrike">
                        <a:latin typeface="Trebuchet MS"/>
                        <a:ea typeface="Trebuchet MS"/>
                        <a:cs typeface="Trebuchet MS"/>
                        <a:sym typeface="Trebuchet MS"/>
                      </a:endParaRPr>
                    </a:p>
                    <a:p>
                      <a:pPr indent="0" lvl="0" marL="100330" marR="400050" rtl="0" algn="l">
                        <a:lnSpc>
                          <a:spcPct val="125806"/>
                        </a:lnSpc>
                        <a:spcBef>
                          <a:spcPts val="85"/>
                        </a:spcBef>
                        <a:spcAft>
                          <a:spcPts val="0"/>
                        </a:spcAft>
                        <a:buNone/>
                      </a:pPr>
                      <a:r>
                        <a:rPr lang="en-US" sz="1550" u="none" cap="none" strike="noStrike">
                          <a:solidFill>
                            <a:srgbClr val="374151"/>
                          </a:solidFill>
                          <a:latin typeface="Trebuchet MS"/>
                          <a:ea typeface="Trebuchet MS"/>
                          <a:cs typeface="Trebuchet MS"/>
                          <a:sym typeface="Trebuchet MS"/>
                        </a:rPr>
                        <a:t>al	Convolutional  Network ( TCN),</a:t>
                      </a:r>
                      <a:endParaRPr sz="1550" u="none" cap="none" strike="noStrike">
                        <a:latin typeface="Trebuchet MS"/>
                        <a:ea typeface="Trebuchet MS"/>
                        <a:cs typeface="Trebuchet MS"/>
                        <a:sym typeface="Trebuchet MS"/>
                      </a:endParaRPr>
                    </a:p>
                    <a:p>
                      <a:pPr indent="0" lvl="0" marL="100330" marR="0" rtl="0" algn="l">
                        <a:lnSpc>
                          <a:spcPct val="100000"/>
                        </a:lnSpc>
                        <a:spcBef>
                          <a:spcPts val="15"/>
                        </a:spcBef>
                        <a:spcAft>
                          <a:spcPts val="0"/>
                        </a:spcAft>
                        <a:buNone/>
                      </a:pPr>
                      <a:r>
                        <a:rPr b="1" lang="en-US" sz="1550" u="none" cap="none" strike="noStrike">
                          <a:latin typeface="Trebuchet MS"/>
                          <a:ea typeface="Trebuchet MS"/>
                          <a:cs typeface="Trebuchet MS"/>
                          <a:sym typeface="Trebuchet MS"/>
                        </a:rPr>
                        <a:t>Cons:</a:t>
                      </a:r>
                      <a:endParaRPr sz="1550" u="none" cap="none" strike="noStrike">
                        <a:latin typeface="Trebuchet MS"/>
                        <a:ea typeface="Trebuchet MS"/>
                        <a:cs typeface="Trebuchet MS"/>
                        <a:sym typeface="Trebuchet MS"/>
                      </a:endParaRPr>
                    </a:p>
                    <a:p>
                      <a:pPr indent="0" lvl="0" marL="100330" marR="0" rtl="0" algn="l">
                        <a:lnSpc>
                          <a:spcPct val="100000"/>
                        </a:lnSpc>
                        <a:spcBef>
                          <a:spcPts val="90"/>
                        </a:spcBef>
                        <a:spcAft>
                          <a:spcPts val="0"/>
                        </a:spcAft>
                        <a:buNone/>
                      </a:pPr>
                      <a:r>
                        <a:rPr lang="en-US" sz="1550" u="none" cap="none" strike="noStrike">
                          <a:solidFill>
                            <a:srgbClr val="374151"/>
                          </a:solidFill>
                          <a:latin typeface="Trebuchet MS"/>
                          <a:ea typeface="Trebuchet MS"/>
                          <a:cs typeface="Trebuchet MS"/>
                          <a:sym typeface="Trebuchet MS"/>
                        </a:rPr>
                        <a:t>The enhanced architecture a</a:t>
                      </a:r>
                      <a:endParaRPr sz="1550" u="none" cap="none" strike="noStrike">
                        <a:latin typeface="Trebuchet MS"/>
                        <a:ea typeface="Trebuchet MS"/>
                        <a:cs typeface="Trebuchet MS"/>
                        <a:sym typeface="Trebuchet MS"/>
                      </a:endParaRPr>
                    </a:p>
                    <a:p>
                      <a:pPr indent="0" lvl="0" marL="100330" marR="213359" rtl="0" algn="l">
                        <a:lnSpc>
                          <a:spcPct val="105000"/>
                        </a:lnSpc>
                        <a:spcBef>
                          <a:spcPts val="75"/>
                        </a:spcBef>
                        <a:spcAft>
                          <a:spcPts val="0"/>
                        </a:spcAft>
                        <a:buNone/>
                      </a:pPr>
                      <a:r>
                        <a:rPr lang="en-US" sz="1550" u="none" cap="none" strike="noStrike">
                          <a:solidFill>
                            <a:srgbClr val="374151"/>
                          </a:solidFill>
                          <a:latin typeface="Trebuchet MS"/>
                          <a:ea typeface="Trebuchet MS"/>
                          <a:cs typeface="Trebuchet MS"/>
                          <a:sym typeface="Trebuchet MS"/>
                        </a:rPr>
                        <a:t>nd	extensive training may re quire</a:t>
                      </a:r>
                      <a:endParaRPr sz="1550" u="none" cap="none" strike="noStrike">
                        <a:latin typeface="Trebuchet MS"/>
                        <a:ea typeface="Trebuchet MS"/>
                        <a:cs typeface="Trebuchet MS"/>
                        <a:sym typeface="Trebuchet MS"/>
                      </a:endParaRPr>
                    </a:p>
                    <a:p>
                      <a:pPr indent="0" lvl="0" marL="100330" marR="0" rtl="0" algn="l">
                        <a:lnSpc>
                          <a:spcPct val="100000"/>
                        </a:lnSpc>
                        <a:spcBef>
                          <a:spcPts val="320"/>
                        </a:spcBef>
                        <a:spcAft>
                          <a:spcPts val="0"/>
                        </a:spcAft>
                        <a:buNone/>
                      </a:pPr>
                      <a:r>
                        <a:rPr lang="en-US" sz="1550" u="none" cap="none" strike="noStrike">
                          <a:solidFill>
                            <a:srgbClr val="374151"/>
                          </a:solidFill>
                          <a:latin typeface="Trebuchet MS"/>
                          <a:ea typeface="Trebuchet MS"/>
                          <a:cs typeface="Trebuchet MS"/>
                          <a:sym typeface="Trebuchet MS"/>
                        </a:rPr>
                        <a:t>significant computational  res</a:t>
                      </a:r>
                      <a:endParaRPr sz="1550" u="none" cap="none" strike="noStrike">
                        <a:latin typeface="Trebuchet MS"/>
                        <a:ea typeface="Trebuchet MS"/>
                        <a:cs typeface="Trebuchet MS"/>
                        <a:sym typeface="Trebuchet MS"/>
                      </a:endParaRPr>
                    </a:p>
                    <a:p>
                      <a:pPr indent="0" lvl="0" marL="100330" marR="0" rtl="0" algn="l">
                        <a:lnSpc>
                          <a:spcPct val="100000"/>
                        </a:lnSpc>
                        <a:spcBef>
                          <a:spcPts val="20"/>
                        </a:spcBef>
                        <a:spcAft>
                          <a:spcPts val="0"/>
                        </a:spcAft>
                        <a:buNone/>
                      </a:pPr>
                      <a:r>
                        <a:rPr lang="en-US" sz="1550" u="none" cap="none" strike="noStrike">
                          <a:solidFill>
                            <a:srgbClr val="374151"/>
                          </a:solidFill>
                          <a:latin typeface="Trebuchet MS"/>
                          <a:ea typeface="Trebuchet MS"/>
                          <a:cs typeface="Trebuchet MS"/>
                          <a:sym typeface="Trebuchet MS"/>
                        </a:rPr>
                        <a:t>ources	and time</a:t>
                      </a:r>
                      <a:endParaRPr sz="1550" u="none" cap="none" strike="noStrike">
                        <a:latin typeface="Trebuchet MS"/>
                        <a:ea typeface="Trebuchet MS"/>
                        <a:cs typeface="Trebuchet MS"/>
                        <a:sym typeface="Trebuchet MS"/>
                      </a:endParaRPr>
                    </a:p>
                  </a:txBody>
                  <a:tcPr marT="47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102870" marR="0" rtl="0" algn="l">
                        <a:lnSpc>
                          <a:spcPct val="100000"/>
                        </a:lnSpc>
                        <a:spcBef>
                          <a:spcPts val="0"/>
                        </a:spcBef>
                        <a:spcAft>
                          <a:spcPts val="0"/>
                        </a:spcAft>
                        <a:buNone/>
                      </a:pPr>
                      <a:r>
                        <a:rPr lang="en-US" sz="1550" u="none" cap="none" strike="noStrike">
                          <a:latin typeface="Trebuchet MS"/>
                          <a:ea typeface="Trebuchet MS"/>
                          <a:cs typeface="Trebuchet MS"/>
                          <a:sym typeface="Trebuchet MS"/>
                        </a:rPr>
                        <a:t>The study presents</a:t>
                      </a:r>
                      <a:endParaRPr sz="1550" u="none" cap="none" strike="noStrike">
                        <a:latin typeface="Trebuchet MS"/>
                        <a:ea typeface="Trebuchet MS"/>
                        <a:cs typeface="Trebuchet MS"/>
                        <a:sym typeface="Trebuchet MS"/>
                      </a:endParaRPr>
                    </a:p>
                    <a:p>
                      <a:pPr indent="0" lvl="0" marL="102870" marR="0" rtl="0" algn="l">
                        <a:lnSpc>
                          <a:spcPct val="100000"/>
                        </a:lnSpc>
                        <a:spcBef>
                          <a:spcPts val="15"/>
                        </a:spcBef>
                        <a:spcAft>
                          <a:spcPts val="0"/>
                        </a:spcAft>
                        <a:buNone/>
                      </a:pPr>
                      <a:r>
                        <a:rPr lang="en-US" sz="1550" u="none" cap="none" strike="noStrike">
                          <a:latin typeface="Trebuchet MS"/>
                          <a:ea typeface="Trebuchet MS"/>
                          <a:cs typeface="Trebuchet MS"/>
                          <a:sym typeface="Trebuchet MS"/>
                        </a:rPr>
                        <a:t>the AE-MSR</a:t>
                      </a:r>
                      <a:endParaRPr sz="1550" u="none" cap="none" strike="noStrike">
                        <a:latin typeface="Trebuchet MS"/>
                        <a:ea typeface="Trebuchet MS"/>
                        <a:cs typeface="Trebuchet MS"/>
                        <a:sym typeface="Trebuchet MS"/>
                      </a:endParaRPr>
                    </a:p>
                    <a:p>
                      <a:pPr indent="0" lvl="0" marL="102870" marR="71755" rtl="0" algn="l">
                        <a:lnSpc>
                          <a:spcPct val="105000"/>
                        </a:lnSpc>
                        <a:spcBef>
                          <a:spcPts val="0"/>
                        </a:spcBef>
                        <a:spcAft>
                          <a:spcPts val="0"/>
                        </a:spcAft>
                        <a:buNone/>
                      </a:pPr>
                      <a:r>
                        <a:rPr lang="en-US" sz="1550" u="none" cap="none" strike="noStrike">
                          <a:latin typeface="Trebuchet MS"/>
                          <a:ea typeface="Trebuchet MS"/>
                          <a:cs typeface="Trebuchet MS"/>
                          <a:sym typeface="Trebuchet MS"/>
                        </a:rPr>
                        <a:t>network,	demonstra ting the</a:t>
                      </a:r>
                      <a:endParaRPr sz="1550" u="none" cap="none" strike="noStrike">
                        <a:latin typeface="Trebuchet MS"/>
                        <a:ea typeface="Trebuchet MS"/>
                        <a:cs typeface="Trebuchet MS"/>
                        <a:sym typeface="Trebuchet MS"/>
                      </a:endParaRPr>
                    </a:p>
                    <a:p>
                      <a:pPr indent="0" lvl="0" marL="102870" marR="0" rtl="0" algn="l">
                        <a:lnSpc>
                          <a:spcPct val="100000"/>
                        </a:lnSpc>
                        <a:spcBef>
                          <a:spcPts val="20"/>
                        </a:spcBef>
                        <a:spcAft>
                          <a:spcPts val="0"/>
                        </a:spcAft>
                        <a:buNone/>
                      </a:pPr>
                      <a:r>
                        <a:rPr lang="en-US" sz="1550" u="none" cap="none" strike="noStrike">
                          <a:latin typeface="Trebuchet MS"/>
                          <a:ea typeface="Trebuchet MS"/>
                          <a:cs typeface="Trebuchet MS"/>
                          <a:sym typeface="Trebuchet MS"/>
                        </a:rPr>
                        <a:t>importance	of</a:t>
                      </a:r>
                      <a:endParaRPr sz="1550" u="none" cap="none" strike="noStrike">
                        <a:latin typeface="Trebuchet MS"/>
                        <a:ea typeface="Trebuchet MS"/>
                        <a:cs typeface="Trebuchet MS"/>
                        <a:sym typeface="Trebuchet MS"/>
                      </a:endParaRPr>
                    </a:p>
                    <a:p>
                      <a:pPr indent="0" lvl="0" marL="102870" marR="297815" rtl="0" algn="l">
                        <a:lnSpc>
                          <a:spcPct val="103400"/>
                        </a:lnSpc>
                        <a:spcBef>
                          <a:spcPts val="30"/>
                        </a:spcBef>
                        <a:spcAft>
                          <a:spcPts val="0"/>
                        </a:spcAft>
                        <a:buNone/>
                      </a:pPr>
                      <a:r>
                        <a:rPr lang="en-US" sz="1550" u="none" cap="none" strike="noStrike">
                          <a:latin typeface="Trebuchet MS"/>
                          <a:ea typeface="Trebuchet MS"/>
                          <a:cs typeface="Trebuchet MS"/>
                          <a:sym typeface="Trebuchet MS"/>
                        </a:rPr>
                        <a:t>double visual awareness in improving MSR performance, especially in noisy settings.</a:t>
                      </a:r>
                      <a:endParaRPr sz="1550" u="none" cap="none" strike="noStrike">
                        <a:latin typeface="Trebuchet MS"/>
                        <a:ea typeface="Trebuchet MS"/>
                        <a:cs typeface="Trebuchet MS"/>
                        <a:sym typeface="Trebuchet MS"/>
                      </a:endParaRPr>
                    </a:p>
                    <a:p>
                      <a:pPr indent="0" lvl="0" marL="102870" marR="31115" rtl="0" algn="l">
                        <a:lnSpc>
                          <a:spcPct val="125806"/>
                        </a:lnSpc>
                        <a:spcBef>
                          <a:spcPts val="5"/>
                        </a:spcBef>
                        <a:spcAft>
                          <a:spcPts val="0"/>
                        </a:spcAft>
                        <a:buNone/>
                      </a:pPr>
                      <a:r>
                        <a:rPr lang="en-US" sz="1550" u="none" cap="none" strike="noStrike">
                          <a:latin typeface="Trebuchet MS"/>
                          <a:ea typeface="Trebuchet MS"/>
                          <a:cs typeface="Trebuchet MS"/>
                          <a:sym typeface="Trebuchet MS"/>
                        </a:rPr>
                        <a:t>Furthermore, the models showcased in this paper</a:t>
                      </a:r>
                      <a:endParaRPr sz="1550" u="none" cap="none" strike="noStrike">
                        <a:latin typeface="Trebuchet MS"/>
                        <a:ea typeface="Trebuchet MS"/>
                        <a:cs typeface="Trebuchet MS"/>
                        <a:sym typeface="Trebuchet MS"/>
                      </a:endParaRPr>
                    </a:p>
                    <a:p>
                      <a:pPr indent="0" lvl="0" marL="102870" marR="0" rtl="0" algn="l">
                        <a:lnSpc>
                          <a:spcPct val="116129"/>
                        </a:lnSpc>
                        <a:spcBef>
                          <a:spcPts val="0"/>
                        </a:spcBef>
                        <a:spcAft>
                          <a:spcPts val="0"/>
                        </a:spcAft>
                        <a:buNone/>
                      </a:pPr>
                      <a:r>
                        <a:rPr lang="en-US" sz="1550" u="none" cap="none" strike="noStrike">
                          <a:latin typeface="Trebuchet MS"/>
                          <a:ea typeface="Trebuchet MS"/>
                          <a:cs typeface="Trebuchet MS"/>
                          <a:sym typeface="Trebuchet MS"/>
                        </a:rPr>
                        <a:t>exhibit	performance</a:t>
                      </a:r>
                      <a:endParaRPr sz="1550" u="none" cap="none" strike="noStrike">
                        <a:latin typeface="Trebuchet MS"/>
                        <a:ea typeface="Trebuchet MS"/>
                        <a:cs typeface="Trebuchet MS"/>
                        <a:sym typeface="Trebuchet MS"/>
                      </a:endParaRPr>
                    </a:p>
                    <a:p>
                      <a:pPr indent="0" lvl="0" marL="102870" marR="92710" rtl="0" algn="l">
                        <a:lnSpc>
                          <a:spcPct val="103000"/>
                        </a:lnSpc>
                        <a:spcBef>
                          <a:spcPts val="40"/>
                        </a:spcBef>
                        <a:spcAft>
                          <a:spcPts val="0"/>
                        </a:spcAft>
                        <a:buNone/>
                      </a:pPr>
                      <a:r>
                        <a:rPr lang="en-US" sz="1550" u="none" cap="none" strike="noStrike">
                          <a:latin typeface="Trebuchet MS"/>
                          <a:ea typeface="Trebuchet MS"/>
                          <a:cs typeface="Trebuchet MS"/>
                          <a:sym typeface="Trebuchet MS"/>
                        </a:rPr>
                        <a:t>advantages over state-of-the-art models on the LRS3- TED and LRW datasets.</a:t>
                      </a:r>
                      <a:endParaRPr sz="1550" u="none" cap="none" strike="noStrike">
                        <a:latin typeface="Trebuchet MS"/>
                        <a:ea typeface="Trebuchet MS"/>
                        <a:cs typeface="Trebuchet MS"/>
                        <a:sym typeface="Trebuchet MS"/>
                      </a:endParaRPr>
                    </a:p>
                  </a:txBody>
                  <a:tcPr marT="552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graphicFrame>
        <p:nvGraphicFramePr>
          <p:cNvPr id="179" name="Google Shape;179;p14"/>
          <p:cNvGraphicFramePr/>
          <p:nvPr/>
        </p:nvGraphicFramePr>
        <p:xfrm>
          <a:off x="245402" y="183895"/>
          <a:ext cx="3000000" cy="3000000"/>
        </p:xfrm>
        <a:graphic>
          <a:graphicData uri="http://schemas.openxmlformats.org/drawingml/2006/table">
            <a:tbl>
              <a:tblPr bandRow="1" firstRow="1">
                <a:noFill/>
                <a:tableStyleId>{8D087850-A038-4D16-AF0C-077F7C12058B}</a:tableStyleId>
              </a:tblPr>
              <a:tblGrid>
                <a:gridCol w="1174125"/>
                <a:gridCol w="2389500"/>
                <a:gridCol w="3383925"/>
                <a:gridCol w="2635875"/>
                <a:gridCol w="2162175"/>
              </a:tblGrid>
              <a:tr h="741050">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r>
              <a:tr h="5926450">
                <a:tc>
                  <a:txBody>
                    <a:bodyPr/>
                    <a:lstStyle/>
                    <a:p>
                      <a:pPr indent="0" lvl="0" marL="95250" marR="36195" rtl="0" algn="l">
                        <a:lnSpc>
                          <a:spcPct val="102899"/>
                        </a:lnSpc>
                        <a:spcBef>
                          <a:spcPts val="0"/>
                        </a:spcBef>
                        <a:spcAft>
                          <a:spcPts val="0"/>
                        </a:spcAft>
                        <a:buNone/>
                      </a:pPr>
                      <a:r>
                        <a:rPr lang="en-US" sz="1550" u="none" cap="none" strike="noStrike">
                          <a:latin typeface="Trebuchet MS"/>
                          <a:ea typeface="Trebuchet MS"/>
                          <a:cs typeface="Trebuchet MS"/>
                          <a:sym typeface="Trebuchet MS"/>
                        </a:rPr>
                        <a:t>Visual spee ch re	cogn ition for multiplelan guages in t he wild(20 22)</a:t>
                      </a:r>
                      <a:endParaRPr sz="1550" u="none" cap="none" strike="noStrike">
                        <a:latin typeface="Trebuchet MS"/>
                        <a:ea typeface="Trebuchet MS"/>
                        <a:cs typeface="Trebuchet MS"/>
                        <a:sym typeface="Trebuchet MS"/>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179705" lvl="0" marL="180340" marR="412750" rtl="0" algn="l">
                        <a:lnSpc>
                          <a:spcPct val="103600"/>
                        </a:lnSpc>
                        <a:spcBef>
                          <a:spcPts val="0"/>
                        </a:spcBef>
                        <a:spcAft>
                          <a:spcPts val="0"/>
                        </a:spcAft>
                        <a:buClr>
                          <a:srgbClr val="374151"/>
                        </a:buClr>
                        <a:buSzPts val="1450"/>
                        <a:buFont typeface="Trebuchet MS"/>
                        <a:buAutoNum type="arabicPeriod"/>
                      </a:pPr>
                      <a:r>
                        <a:rPr lang="en-US" sz="1550" u="none" cap="none" strike="noStrike">
                          <a:solidFill>
                            <a:srgbClr val="374151"/>
                          </a:solidFill>
                          <a:latin typeface="Trebuchet MS"/>
                          <a:ea typeface="Trebuchet MS"/>
                          <a:cs typeface="Trebuchet MS"/>
                          <a:sym typeface="Trebuchet MS"/>
                        </a:rPr>
                        <a:t>Improve Visual Speech Recognition (VSR) by emphasizing on	model design</a:t>
                      </a:r>
                      <a:endParaRPr sz="1550" u="none" cap="none" strike="noStrike">
                        <a:latin typeface="Trebuchet MS"/>
                        <a:ea typeface="Trebuchet MS"/>
                        <a:cs typeface="Trebuchet MS"/>
                        <a:sym typeface="Trebuchet MS"/>
                      </a:endParaRPr>
                    </a:p>
                    <a:p>
                      <a:pPr indent="0" lvl="0" marL="635" marR="0" rtl="0" algn="l">
                        <a:lnSpc>
                          <a:spcPct val="100000"/>
                        </a:lnSpc>
                        <a:spcBef>
                          <a:spcPts val="20"/>
                        </a:spcBef>
                        <a:spcAft>
                          <a:spcPts val="0"/>
                        </a:spcAft>
                        <a:buNone/>
                      </a:pPr>
                      <a:r>
                        <a:rPr lang="en-US" sz="1550" u="none" cap="none" strike="noStrike">
                          <a:solidFill>
                            <a:srgbClr val="374151"/>
                          </a:solidFill>
                          <a:latin typeface="Trebuchet MS"/>
                          <a:ea typeface="Trebuchet MS"/>
                          <a:cs typeface="Trebuchet MS"/>
                          <a:sym typeface="Trebuchet MS"/>
                        </a:rPr>
                        <a:t>.</a:t>
                      </a:r>
                      <a:endParaRPr sz="1550" u="none" cap="none" strike="noStrike">
                        <a:latin typeface="Trebuchet MS"/>
                        <a:ea typeface="Trebuchet MS"/>
                        <a:cs typeface="Trebuchet MS"/>
                        <a:sym typeface="Trebuchet MS"/>
                      </a:endParaRPr>
                    </a:p>
                    <a:p>
                      <a:pPr indent="0" lvl="0" marL="0" marR="0" rtl="0" algn="l">
                        <a:lnSpc>
                          <a:spcPct val="100000"/>
                        </a:lnSpc>
                        <a:spcBef>
                          <a:spcPts val="90"/>
                        </a:spcBef>
                        <a:spcAft>
                          <a:spcPts val="0"/>
                        </a:spcAft>
                        <a:buNone/>
                      </a:pPr>
                      <a:r>
                        <a:t/>
                      </a:r>
                      <a:endParaRPr sz="1550" u="none" cap="none" strike="noStrike">
                        <a:latin typeface="Times New Roman"/>
                        <a:ea typeface="Times New Roman"/>
                        <a:cs typeface="Times New Roman"/>
                        <a:sym typeface="Times New Roman"/>
                      </a:endParaRPr>
                    </a:p>
                    <a:p>
                      <a:pPr indent="-179705" lvl="0" marL="180340" marR="966469" rtl="0" algn="l">
                        <a:lnSpc>
                          <a:spcPct val="105000"/>
                        </a:lnSpc>
                        <a:spcBef>
                          <a:spcPts val="0"/>
                        </a:spcBef>
                        <a:spcAft>
                          <a:spcPts val="0"/>
                        </a:spcAft>
                        <a:buClr>
                          <a:srgbClr val="374151"/>
                        </a:buClr>
                        <a:buSzPts val="1450"/>
                        <a:buFont typeface="Trebuchet MS"/>
                        <a:buAutoNum type="arabicPeriod" startAt="2"/>
                      </a:pPr>
                      <a:r>
                        <a:rPr lang="en-US" sz="1550" u="none" cap="none" strike="noStrike">
                          <a:solidFill>
                            <a:srgbClr val="374151"/>
                          </a:solidFill>
                          <a:latin typeface="Trebuchet MS"/>
                          <a:ea typeface="Trebuchet MS"/>
                          <a:cs typeface="Trebuchet MS"/>
                          <a:sym typeface="Trebuchet MS"/>
                        </a:rPr>
                        <a:t>underscore the importance</a:t>
                      </a:r>
                      <a:endParaRPr sz="1550" u="none" cap="none" strike="noStrike">
                        <a:latin typeface="Trebuchet MS"/>
                        <a:ea typeface="Trebuchet MS"/>
                        <a:cs typeface="Trebuchet MS"/>
                        <a:sym typeface="Trebuchet MS"/>
                      </a:endParaRPr>
                    </a:p>
                    <a:p>
                      <a:pPr indent="0" lvl="0" marL="635" marR="652780" rtl="0" algn="l">
                        <a:lnSpc>
                          <a:spcPct val="101000"/>
                        </a:lnSpc>
                        <a:spcBef>
                          <a:spcPts val="75"/>
                        </a:spcBef>
                        <a:spcAft>
                          <a:spcPts val="0"/>
                        </a:spcAft>
                        <a:buNone/>
                      </a:pPr>
                      <a:r>
                        <a:rPr lang="en-US" sz="1550" u="none" cap="none" strike="noStrike">
                          <a:solidFill>
                            <a:srgbClr val="374151"/>
                          </a:solidFill>
                          <a:latin typeface="Trebuchet MS"/>
                          <a:ea typeface="Trebuchet MS"/>
                          <a:cs typeface="Trebuchet MS"/>
                          <a:sym typeface="Trebuchet MS"/>
                        </a:rPr>
                        <a:t>of hyperparameter optimization</a:t>
                      </a:r>
                      <a:endParaRPr sz="1550" u="none" cap="none" strike="noStrike">
                        <a:latin typeface="Trebuchet MS"/>
                        <a:ea typeface="Trebuchet MS"/>
                        <a:cs typeface="Trebuchet MS"/>
                        <a:sym typeface="Trebuchet MS"/>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98425" marR="116839" rtl="0" algn="l">
                        <a:lnSpc>
                          <a:spcPct val="105000"/>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The proposed approach introduce the VSR	model enhanced with aux iliary tasks,	enabling it to simulta neously perform VSR	while predicting audio and visual  repres entations.</a:t>
                      </a:r>
                      <a:endParaRPr sz="1550" u="none" cap="none" strike="noStrike">
                        <a:latin typeface="Trebuchet MS"/>
                        <a:ea typeface="Trebuchet MS"/>
                        <a:cs typeface="Trebuchet MS"/>
                        <a:sym typeface="Trebuchet MS"/>
                      </a:endParaRPr>
                    </a:p>
                    <a:p>
                      <a:pPr indent="0" lvl="0" marL="155575" marR="0" rtl="0" algn="l">
                        <a:lnSpc>
                          <a:spcPct val="100000"/>
                        </a:lnSpc>
                        <a:spcBef>
                          <a:spcPts val="90"/>
                        </a:spcBef>
                        <a:spcAft>
                          <a:spcPts val="0"/>
                        </a:spcAft>
                        <a:buNone/>
                      </a:pPr>
                      <a:r>
                        <a:rPr lang="en-US" sz="1550" u="none" cap="none" strike="noStrike">
                          <a:solidFill>
                            <a:srgbClr val="374151"/>
                          </a:solidFill>
                          <a:latin typeface="Trebuchet MS"/>
                          <a:ea typeface="Trebuchet MS"/>
                          <a:cs typeface="Trebuchet MS"/>
                          <a:sym typeface="Trebuchet MS"/>
                        </a:rPr>
                        <a:t>Hyperparameters are optimi</a:t>
                      </a:r>
                      <a:endParaRPr sz="1550" u="none" cap="none" strike="noStrike">
                        <a:latin typeface="Trebuchet MS"/>
                        <a:ea typeface="Trebuchet MS"/>
                        <a:cs typeface="Trebuchet MS"/>
                        <a:sym typeface="Trebuchet MS"/>
                      </a:endParaRPr>
                    </a:p>
                    <a:p>
                      <a:pPr indent="0" lvl="0" marL="98425" marR="617855" rtl="0" algn="l">
                        <a:lnSpc>
                          <a:spcPct val="107000"/>
                        </a:lnSpc>
                        <a:spcBef>
                          <a:spcPts val="40"/>
                        </a:spcBef>
                        <a:spcAft>
                          <a:spcPts val="0"/>
                        </a:spcAft>
                        <a:buNone/>
                      </a:pPr>
                      <a:r>
                        <a:rPr lang="en-US" sz="1550" u="none" cap="none" strike="noStrike">
                          <a:solidFill>
                            <a:srgbClr val="374151"/>
                          </a:solidFill>
                          <a:latin typeface="Trebuchet MS"/>
                          <a:ea typeface="Trebuchet MS"/>
                          <a:cs typeface="Trebuchet MS"/>
                          <a:sym typeface="Trebuchet MS"/>
                        </a:rPr>
                        <a:t>zed and	language models is conducted to extract	maxim um performance from the m odel,	without the need for a dditional data.</a:t>
                      </a:r>
                      <a:endParaRPr sz="1550" u="none" cap="none" strike="noStrike">
                        <a:latin typeface="Trebuchet MS"/>
                        <a:ea typeface="Trebuchet MS"/>
                        <a:cs typeface="Trebuchet MS"/>
                        <a:sym typeface="Trebuchet MS"/>
                      </a:endParaRPr>
                    </a:p>
                    <a:p>
                      <a:pPr indent="0" lvl="0" marL="222250" marR="0" rtl="0" algn="l">
                        <a:lnSpc>
                          <a:spcPct val="100000"/>
                        </a:lnSpc>
                        <a:spcBef>
                          <a:spcPts val="240"/>
                        </a:spcBef>
                        <a:spcAft>
                          <a:spcPts val="0"/>
                        </a:spcAft>
                        <a:buNone/>
                      </a:pPr>
                      <a:r>
                        <a:rPr lang="en-US" sz="1550" u="none" cap="none" strike="noStrike">
                          <a:solidFill>
                            <a:srgbClr val="374151"/>
                          </a:solidFill>
                          <a:latin typeface="Trebuchet MS"/>
                          <a:ea typeface="Trebuchet MS"/>
                          <a:cs typeface="Trebuchet MS"/>
                          <a:sym typeface="Trebuchet MS"/>
                        </a:rPr>
                        <a:t>Time-</a:t>
                      </a:r>
                      <a:endParaRPr sz="1550" u="none" cap="none" strike="noStrike">
                        <a:latin typeface="Trebuchet MS"/>
                        <a:ea typeface="Trebuchet MS"/>
                        <a:cs typeface="Trebuchet MS"/>
                        <a:sym typeface="Trebuchet MS"/>
                      </a:endParaRPr>
                    </a:p>
                    <a:p>
                      <a:pPr indent="123825" lvl="0" marL="98425" marR="207645" rtl="0" algn="l">
                        <a:lnSpc>
                          <a:spcPct val="100899"/>
                        </a:lnSpc>
                        <a:spcBef>
                          <a:spcPts val="5"/>
                        </a:spcBef>
                        <a:spcAft>
                          <a:spcPts val="0"/>
                        </a:spcAft>
                        <a:buNone/>
                      </a:pPr>
                      <a:r>
                        <a:rPr lang="en-US" sz="1550" u="none" cap="none" strike="noStrike">
                          <a:solidFill>
                            <a:srgbClr val="374151"/>
                          </a:solidFill>
                          <a:latin typeface="Trebuchet MS"/>
                          <a:ea typeface="Trebuchet MS"/>
                          <a:cs typeface="Trebuchet MS"/>
                          <a:sym typeface="Trebuchet MS"/>
                        </a:rPr>
                        <a:t>masking is introduced which is a temporal</a:t>
                      </a:r>
                      <a:endParaRPr sz="1550" u="none" cap="none" strike="noStrike">
                        <a:latin typeface="Trebuchet MS"/>
                        <a:ea typeface="Trebuchet MS"/>
                        <a:cs typeface="Trebuchet MS"/>
                        <a:sym typeface="Trebuchet MS"/>
                      </a:endParaRPr>
                    </a:p>
                    <a:p>
                      <a:pPr indent="0" lvl="0" marL="98425" marR="0" rtl="0" algn="just">
                        <a:lnSpc>
                          <a:spcPct val="100000"/>
                        </a:lnSpc>
                        <a:spcBef>
                          <a:spcPts val="90"/>
                        </a:spcBef>
                        <a:spcAft>
                          <a:spcPts val="0"/>
                        </a:spcAft>
                        <a:buNone/>
                      </a:pPr>
                      <a:r>
                        <a:rPr lang="en-US" sz="1550" u="none" cap="none" strike="noStrike">
                          <a:solidFill>
                            <a:srgbClr val="374151"/>
                          </a:solidFill>
                          <a:latin typeface="Trebuchet MS"/>
                          <a:ea typeface="Trebuchet MS"/>
                          <a:cs typeface="Trebuchet MS"/>
                          <a:sym typeface="Trebuchet MS"/>
                        </a:rPr>
                        <a:t>augmentation technique commonl</a:t>
                      </a:r>
                      <a:endParaRPr sz="1550" u="none" cap="none" strike="noStrike">
                        <a:latin typeface="Trebuchet MS"/>
                        <a:ea typeface="Trebuchet MS"/>
                        <a:cs typeface="Trebuchet MS"/>
                        <a:sym typeface="Trebuchet MS"/>
                      </a:endParaRPr>
                    </a:p>
                    <a:p>
                      <a:pPr indent="0" lvl="0" marL="98425" marR="156845" rtl="0" algn="just">
                        <a:lnSpc>
                          <a:spcPct val="106000"/>
                        </a:lnSpc>
                        <a:spcBef>
                          <a:spcPts val="55"/>
                        </a:spcBef>
                        <a:spcAft>
                          <a:spcPts val="0"/>
                        </a:spcAft>
                        <a:buNone/>
                      </a:pPr>
                      <a:r>
                        <a:rPr lang="en-US" sz="1550" u="none" cap="none" strike="noStrike">
                          <a:solidFill>
                            <a:srgbClr val="374151"/>
                          </a:solidFill>
                          <a:latin typeface="Trebuchet MS"/>
                          <a:ea typeface="Trebuchet MS"/>
                          <a:cs typeface="Trebuchet MS"/>
                          <a:sym typeface="Trebuchet MS"/>
                        </a:rPr>
                        <a:t>y used in Automatic Speech Reco gnition (ASR)  models, enhances V SR performance. It forces  the mo del to consider contextual  inform ation, aiding</a:t>
                      </a:r>
                      <a:endParaRPr sz="1550" u="none" cap="none" strike="noStrike">
                        <a:latin typeface="Trebuchet MS"/>
                        <a:ea typeface="Trebuchet MS"/>
                        <a:cs typeface="Trebuchet MS"/>
                        <a:sym typeface="Trebuchet MS"/>
                      </a:endParaRPr>
                    </a:p>
                    <a:p>
                      <a:pPr indent="0" lvl="0" marL="98425" marR="0" rtl="0" algn="l">
                        <a:lnSpc>
                          <a:spcPct val="100000"/>
                        </a:lnSpc>
                        <a:spcBef>
                          <a:spcPts val="95"/>
                        </a:spcBef>
                        <a:spcAft>
                          <a:spcPts val="0"/>
                        </a:spcAft>
                        <a:buNone/>
                      </a:pPr>
                      <a:r>
                        <a:rPr lang="en-US" sz="1550" u="none" cap="none" strike="noStrike">
                          <a:solidFill>
                            <a:srgbClr val="374151"/>
                          </a:solidFill>
                          <a:latin typeface="Trebuchet MS"/>
                          <a:ea typeface="Trebuchet MS"/>
                          <a:cs typeface="Trebuchet MS"/>
                          <a:sym typeface="Trebuchet MS"/>
                        </a:rPr>
                        <a:t>in distinguishing similar	lip move</a:t>
                      </a:r>
                      <a:endParaRPr sz="1550" u="none" cap="none" strike="noStrike">
                        <a:latin typeface="Trebuchet MS"/>
                        <a:ea typeface="Trebuchet MS"/>
                        <a:cs typeface="Trebuchet MS"/>
                        <a:sym typeface="Trebuchet MS"/>
                      </a:endParaRPr>
                    </a:p>
                    <a:p>
                      <a:pPr indent="0" lvl="0" marL="98425" marR="0" rtl="0" algn="l">
                        <a:lnSpc>
                          <a:spcPct val="100000"/>
                        </a:lnSpc>
                        <a:spcBef>
                          <a:spcPts val="170"/>
                        </a:spcBef>
                        <a:spcAft>
                          <a:spcPts val="0"/>
                        </a:spcAft>
                        <a:buNone/>
                      </a:pPr>
                      <a:r>
                        <a:rPr lang="en-US" sz="1550" u="none" cap="none" strike="noStrike">
                          <a:solidFill>
                            <a:srgbClr val="374151"/>
                          </a:solidFill>
                          <a:latin typeface="Trebuchet MS"/>
                          <a:ea typeface="Trebuchet MS"/>
                          <a:cs typeface="Trebuchet MS"/>
                          <a:sym typeface="Trebuchet MS"/>
                        </a:rPr>
                        <a:t>ments corresponding to different</a:t>
                      </a:r>
                      <a:endParaRPr sz="1550" u="none" cap="none" strike="noStrike">
                        <a:latin typeface="Trebuchet MS"/>
                        <a:ea typeface="Trebuchet MS"/>
                        <a:cs typeface="Trebuchet MS"/>
                        <a:sym typeface="Trebuchet MS"/>
                      </a:endParaRPr>
                    </a:p>
                    <a:p>
                      <a:pPr indent="0" lvl="0" marL="155575" marR="0" rtl="0" algn="l">
                        <a:lnSpc>
                          <a:spcPct val="66451"/>
                        </a:lnSpc>
                        <a:spcBef>
                          <a:spcPts val="90"/>
                        </a:spcBef>
                        <a:spcAft>
                          <a:spcPts val="0"/>
                        </a:spcAft>
                        <a:buNone/>
                      </a:pPr>
                      <a:r>
                        <a:rPr lang="en-US" sz="1550" u="none" cap="none" strike="noStrike">
                          <a:solidFill>
                            <a:srgbClr val="374151"/>
                          </a:solidFill>
                          <a:latin typeface="Trebuchet MS"/>
                          <a:ea typeface="Trebuchet MS"/>
                          <a:cs typeface="Trebuchet MS"/>
                          <a:sym typeface="Trebuchet MS"/>
                        </a:rPr>
                        <a:t>phonemes</a:t>
                      </a:r>
                      <a:endParaRPr sz="1550" u="none" cap="none" strike="noStrike">
                        <a:latin typeface="Trebuchet MS"/>
                        <a:ea typeface="Trebuchet MS"/>
                        <a:cs typeface="Trebuchet MS"/>
                        <a:sym typeface="Trebuchet MS"/>
                      </a:endParaRPr>
                    </a:p>
                  </a:txBody>
                  <a:tcPr marT="101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100330" marR="0" rtl="0" algn="l">
                        <a:lnSpc>
                          <a:spcPct val="100000"/>
                        </a:lnSpc>
                        <a:spcBef>
                          <a:spcPts val="0"/>
                        </a:spcBef>
                        <a:spcAft>
                          <a:spcPts val="0"/>
                        </a:spcAft>
                        <a:buNone/>
                      </a:pPr>
                      <a:r>
                        <a:rPr lang="en-US" sz="1550" u="none" cap="none" strike="noStrike">
                          <a:latin typeface="Trebuchet MS"/>
                          <a:ea typeface="Trebuchet MS"/>
                          <a:cs typeface="Trebuchet MS"/>
                          <a:sym typeface="Trebuchet MS"/>
                        </a:rPr>
                        <a:t>Pros:</a:t>
                      </a:r>
                      <a:endParaRPr sz="1550" u="none" cap="none" strike="noStrike">
                        <a:latin typeface="Trebuchet MS"/>
                        <a:ea typeface="Trebuchet MS"/>
                        <a:cs typeface="Trebuchet MS"/>
                        <a:sym typeface="Trebuchet MS"/>
                      </a:endParaRPr>
                    </a:p>
                    <a:p>
                      <a:pPr indent="0" lvl="0" marL="100330" marR="133985" rtl="0" algn="l">
                        <a:lnSpc>
                          <a:spcPct val="125806"/>
                        </a:lnSpc>
                        <a:spcBef>
                          <a:spcPts val="10"/>
                        </a:spcBef>
                        <a:spcAft>
                          <a:spcPts val="0"/>
                        </a:spcAft>
                        <a:buNone/>
                      </a:pPr>
                      <a:r>
                        <a:rPr lang="en-US" sz="1550" u="none" cap="none" strike="noStrike">
                          <a:solidFill>
                            <a:srgbClr val="374151"/>
                          </a:solidFill>
                          <a:latin typeface="Trebuchet MS"/>
                          <a:ea typeface="Trebuchet MS"/>
                          <a:cs typeface="Trebuchet MS"/>
                          <a:sym typeface="Trebuchet MS"/>
                        </a:rPr>
                        <a:t>the incorporation of predi ction-</a:t>
                      </a:r>
                      <a:endParaRPr sz="1550" u="none" cap="none" strike="noStrike">
                        <a:latin typeface="Trebuchet MS"/>
                        <a:ea typeface="Trebuchet MS"/>
                        <a:cs typeface="Trebuchet MS"/>
                        <a:sym typeface="Trebuchet MS"/>
                      </a:endParaRPr>
                    </a:p>
                    <a:p>
                      <a:pPr indent="123825" lvl="0" marL="100330" marR="225425" rtl="0" algn="l">
                        <a:lnSpc>
                          <a:spcPct val="130967"/>
                        </a:lnSpc>
                        <a:spcBef>
                          <a:spcPts val="15"/>
                        </a:spcBef>
                        <a:spcAft>
                          <a:spcPts val="0"/>
                        </a:spcAft>
                        <a:buNone/>
                      </a:pPr>
                      <a:r>
                        <a:rPr lang="en-US" sz="1550" u="none" cap="none" strike="noStrike">
                          <a:solidFill>
                            <a:srgbClr val="374151"/>
                          </a:solidFill>
                          <a:latin typeface="Trebuchet MS"/>
                          <a:ea typeface="Trebuchet MS"/>
                          <a:cs typeface="Trebuchet MS"/>
                          <a:sym typeface="Trebuchet MS"/>
                        </a:rPr>
                        <a:t>based auxiliary tasks an d time-</a:t>
                      </a:r>
                      <a:endParaRPr sz="1550" u="none" cap="none" strike="noStrike">
                        <a:latin typeface="Trebuchet MS"/>
                        <a:ea typeface="Trebuchet MS"/>
                        <a:cs typeface="Trebuchet MS"/>
                        <a:sym typeface="Trebuchet MS"/>
                      </a:endParaRPr>
                    </a:p>
                    <a:p>
                      <a:pPr indent="0" lvl="0" marL="224154" marR="0" rtl="0" algn="l">
                        <a:lnSpc>
                          <a:spcPct val="119677"/>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masking techniques cont</a:t>
                      </a:r>
                      <a:endParaRPr sz="1550" u="none" cap="none" strike="noStrike">
                        <a:latin typeface="Trebuchet MS"/>
                        <a:ea typeface="Trebuchet MS"/>
                        <a:cs typeface="Trebuchet MS"/>
                        <a:sym typeface="Trebuchet MS"/>
                      </a:endParaRPr>
                    </a:p>
                    <a:p>
                      <a:pPr indent="0" lvl="0" marL="100330" marR="126364" rtl="0" algn="l">
                        <a:lnSpc>
                          <a:spcPct val="107000"/>
                        </a:lnSpc>
                        <a:spcBef>
                          <a:spcPts val="40"/>
                        </a:spcBef>
                        <a:spcAft>
                          <a:spcPts val="0"/>
                        </a:spcAft>
                        <a:buNone/>
                      </a:pPr>
                      <a:r>
                        <a:rPr lang="en-US" sz="1550" u="none" cap="none" strike="noStrike">
                          <a:solidFill>
                            <a:srgbClr val="374151"/>
                          </a:solidFill>
                          <a:latin typeface="Trebuchet MS"/>
                          <a:ea typeface="Trebuchet MS"/>
                          <a:cs typeface="Trebuchet MS"/>
                          <a:sym typeface="Trebuchet MS"/>
                        </a:rPr>
                        <a:t>ributes to	a substantial r eduction in word  error ra te (WER</a:t>
                      </a:r>
                      <a:endParaRPr sz="1550" u="none" cap="none" strike="noStrike">
                        <a:latin typeface="Trebuchet MS"/>
                        <a:ea typeface="Trebuchet MS"/>
                        <a:cs typeface="Trebuchet MS"/>
                        <a:sym typeface="Trebuchet MS"/>
                      </a:endParaRPr>
                    </a:p>
                    <a:p>
                      <a:pPr indent="0" lvl="0" marL="5080" marR="0" rtl="0" algn="l">
                        <a:lnSpc>
                          <a:spcPct val="100000"/>
                        </a:lnSpc>
                        <a:spcBef>
                          <a:spcPts val="240"/>
                        </a:spcBef>
                        <a:spcAft>
                          <a:spcPts val="0"/>
                        </a:spcAft>
                        <a:buNone/>
                      </a:pPr>
                      <a:r>
                        <a:rPr b="1" lang="en-US" sz="1550" u="none" cap="none" strike="noStrike">
                          <a:latin typeface="Trebuchet MS"/>
                          <a:ea typeface="Trebuchet MS"/>
                          <a:cs typeface="Trebuchet MS"/>
                          <a:sym typeface="Trebuchet MS"/>
                        </a:rPr>
                        <a:t>Cons:</a:t>
                      </a:r>
                      <a:endParaRPr sz="1550" u="none" cap="none" strike="noStrike">
                        <a:latin typeface="Trebuchet MS"/>
                        <a:ea typeface="Trebuchet MS"/>
                        <a:cs typeface="Trebuchet MS"/>
                        <a:sym typeface="Trebuchet MS"/>
                      </a:endParaRPr>
                    </a:p>
                    <a:p>
                      <a:pPr indent="0" lvl="0" marL="100330" marR="120014" rtl="0" algn="l">
                        <a:lnSpc>
                          <a:spcPct val="125806"/>
                        </a:lnSpc>
                        <a:spcBef>
                          <a:spcPts val="10"/>
                        </a:spcBef>
                        <a:spcAft>
                          <a:spcPts val="0"/>
                        </a:spcAft>
                        <a:buNone/>
                      </a:pPr>
                      <a:r>
                        <a:rPr lang="en-US" sz="1550" u="none" cap="none" strike="noStrike">
                          <a:solidFill>
                            <a:srgbClr val="374151"/>
                          </a:solidFill>
                          <a:latin typeface="Trebuchet MS"/>
                          <a:ea typeface="Trebuchet MS"/>
                          <a:cs typeface="Trebuchet MS"/>
                          <a:sym typeface="Trebuchet MS"/>
                        </a:rPr>
                        <a:t>One potential drawback is that the</a:t>
                      </a:r>
                      <a:endParaRPr sz="1550" u="none" cap="none" strike="noStrike">
                        <a:latin typeface="Trebuchet MS"/>
                        <a:ea typeface="Trebuchet MS"/>
                        <a:cs typeface="Trebuchet MS"/>
                        <a:sym typeface="Trebuchet MS"/>
                      </a:endParaRPr>
                    </a:p>
                    <a:p>
                      <a:pPr indent="0" lvl="0" marL="100330" marR="12700" rtl="0" algn="l">
                        <a:lnSpc>
                          <a:spcPct val="103000"/>
                        </a:lnSpc>
                        <a:spcBef>
                          <a:spcPts val="334"/>
                        </a:spcBef>
                        <a:spcAft>
                          <a:spcPts val="0"/>
                        </a:spcAft>
                        <a:buNone/>
                      </a:pPr>
                      <a:r>
                        <a:rPr lang="en-US" sz="1550" u="none" cap="none" strike="noStrike">
                          <a:solidFill>
                            <a:srgbClr val="374151"/>
                          </a:solidFill>
                          <a:latin typeface="Trebuchet MS"/>
                          <a:ea typeface="Trebuchet MS"/>
                          <a:cs typeface="Trebuchet MS"/>
                          <a:sym typeface="Trebuchet MS"/>
                        </a:rPr>
                        <a:t>model may require extensi ve hyperparameter optimi zation,	which can be a tim e-consuming	and resource- intensive process.</a:t>
                      </a:r>
                      <a:endParaRPr sz="1550" u="none" cap="none" strike="noStrike">
                        <a:latin typeface="Trebuchet MS"/>
                        <a:ea typeface="Trebuchet MS"/>
                        <a:cs typeface="Trebuchet MS"/>
                        <a:sym typeface="Trebuchet MS"/>
                      </a:endParaRPr>
                    </a:p>
                  </a:txBody>
                  <a:tcPr marT="482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102235" marR="59055" rtl="0" algn="l">
                        <a:lnSpc>
                          <a:spcPct val="103200"/>
                        </a:lnSpc>
                        <a:spcBef>
                          <a:spcPts val="0"/>
                        </a:spcBef>
                        <a:spcAft>
                          <a:spcPts val="0"/>
                        </a:spcAft>
                        <a:buNone/>
                      </a:pPr>
                      <a:r>
                        <a:rPr lang="en-US" sz="1550" u="none" cap="none" strike="noStrike">
                          <a:latin typeface="Trebuchet MS"/>
                          <a:ea typeface="Trebuchet MS"/>
                          <a:cs typeface="Trebuchet MS"/>
                          <a:sym typeface="Trebuchet MS"/>
                        </a:rPr>
                        <a:t>The conclusion highlights the success of the presented VSR approach, emphasizing the significance of model design, hyperparameter optimization,  time- masking, auxiliary tasks, and the use of larger datasets in achieving superior performance compared to existing VSR models across multiple languages.</a:t>
                      </a:r>
                      <a:endParaRPr sz="1550" u="none" cap="none" strike="noStrike">
                        <a:latin typeface="Trebuchet MS"/>
                        <a:ea typeface="Trebuchet MS"/>
                        <a:cs typeface="Trebuchet MS"/>
                        <a:sym typeface="Trebuchet MS"/>
                      </a:endParaRPr>
                    </a:p>
                  </a:txBody>
                  <a:tcPr marT="482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graphicFrame>
        <p:nvGraphicFramePr>
          <p:cNvPr id="184" name="Google Shape;184;p15"/>
          <p:cNvGraphicFramePr/>
          <p:nvPr/>
        </p:nvGraphicFramePr>
        <p:xfrm>
          <a:off x="190296" y="608202"/>
          <a:ext cx="3000000" cy="3000000"/>
        </p:xfrm>
        <a:graphic>
          <a:graphicData uri="http://schemas.openxmlformats.org/drawingml/2006/table">
            <a:tbl>
              <a:tblPr bandRow="1" firstRow="1">
                <a:noFill/>
                <a:tableStyleId>{8D087850-A038-4D16-AF0C-077F7C12058B}</a:tableStyleId>
              </a:tblPr>
              <a:tblGrid>
                <a:gridCol w="1068075"/>
                <a:gridCol w="1911350"/>
                <a:gridCol w="3180725"/>
                <a:gridCol w="2553325"/>
                <a:gridCol w="2914650"/>
              </a:tblGrid>
              <a:tr h="297175">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r>
              <a:tr h="5945500">
                <a:tc>
                  <a:txBody>
                    <a:bodyPr/>
                    <a:lstStyle/>
                    <a:p>
                      <a:pPr indent="0" lvl="0" marL="95250" marR="17145" rtl="0" algn="r">
                        <a:lnSpc>
                          <a:spcPct val="100099"/>
                        </a:lnSpc>
                        <a:spcBef>
                          <a:spcPts val="0"/>
                        </a:spcBef>
                        <a:spcAft>
                          <a:spcPts val="0"/>
                        </a:spcAft>
                        <a:buNone/>
                      </a:pPr>
                      <a:r>
                        <a:rPr lang="en-US" sz="1800" u="none" cap="none" strike="noStrike">
                          <a:latin typeface="Trebuchet MS"/>
                          <a:ea typeface="Trebuchet MS"/>
                          <a:cs typeface="Trebuchet MS"/>
                          <a:sym typeface="Trebuchet MS"/>
                        </a:rPr>
                        <a:t>Training strategi es	for i mproved lip read ing(2022</a:t>
                      </a:r>
                      <a:endParaRPr sz="1800" u="none" cap="none" strike="noStrike">
                        <a:latin typeface="Trebuchet MS"/>
                        <a:ea typeface="Trebuchet MS"/>
                        <a:cs typeface="Trebuchet MS"/>
                        <a:sym typeface="Trebuchet MS"/>
                      </a:endParaRPr>
                    </a:p>
                    <a:p>
                      <a:pPr indent="0" lvl="0" marL="95250" marR="0" rtl="0" algn="l">
                        <a:lnSpc>
                          <a:spcPct val="116666"/>
                        </a:lnSpc>
                        <a:spcBef>
                          <a:spcPts val="0"/>
                        </a:spcBef>
                        <a:spcAft>
                          <a:spcPts val="0"/>
                        </a:spcAft>
                        <a:buNone/>
                      </a:pPr>
                      <a:r>
                        <a:rPr lang="en-US" sz="1800" u="none" cap="none" strike="noStrike">
                          <a:latin typeface="Trebuchet MS"/>
                          <a:ea typeface="Trebuchet MS"/>
                          <a:cs typeface="Trebuchet MS"/>
                          <a:sym typeface="Trebuchet MS"/>
                        </a:rPr>
                        <a:t>)</a:t>
                      </a:r>
                      <a:endParaRPr sz="1800" u="none" cap="none" strike="noStrike">
                        <a:latin typeface="Trebuchet MS"/>
                        <a:ea typeface="Trebuchet MS"/>
                        <a:cs typeface="Trebuchet MS"/>
                        <a:sym typeface="Trebuchet MS"/>
                      </a:endParaRPr>
                    </a:p>
                  </a:txBody>
                  <a:tcPr marT="29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104774" lvl="0" marL="635" marR="153035" rtl="0" algn="l">
                        <a:lnSpc>
                          <a:spcPct val="100800"/>
                        </a:lnSpc>
                        <a:spcBef>
                          <a:spcPts val="0"/>
                        </a:spcBef>
                        <a:spcAft>
                          <a:spcPts val="0"/>
                        </a:spcAft>
                        <a:buSzPts val="1650"/>
                        <a:buFont typeface="Calibri"/>
                        <a:buAutoNum type="arabicPeriod"/>
                      </a:pPr>
                      <a:r>
                        <a:rPr lang="en-US" sz="1800" u="none" cap="none" strike="noStrike">
                          <a:latin typeface="Calibri"/>
                          <a:ea typeface="Calibri"/>
                          <a:cs typeface="Calibri"/>
                          <a:sym typeface="Calibri"/>
                        </a:rPr>
                        <a:t>	Investigate the potential of combining various training strategies</a:t>
                      </a:r>
                      <a:endParaRPr sz="1800" u="none" cap="none" strike="noStrike">
                        <a:latin typeface="Calibri"/>
                        <a:ea typeface="Calibri"/>
                        <a:cs typeface="Calibri"/>
                        <a:sym typeface="Calibri"/>
                      </a:endParaRPr>
                    </a:p>
                    <a:p>
                      <a:pPr indent="-104774" lvl="0" marL="635" marR="78740" rtl="0" algn="l">
                        <a:lnSpc>
                          <a:spcPct val="100099"/>
                        </a:lnSpc>
                        <a:spcBef>
                          <a:spcPts val="15"/>
                        </a:spcBef>
                        <a:spcAft>
                          <a:spcPts val="0"/>
                        </a:spcAft>
                        <a:buSzPts val="1650"/>
                        <a:buFont typeface="Calibri"/>
                        <a:buAutoNum type="arabicPeriod"/>
                      </a:pPr>
                      <a:r>
                        <a:rPr lang="en-US" sz="1800" u="none" cap="none" strike="noStrike">
                          <a:latin typeface="Calibri"/>
                          <a:ea typeface="Calibri"/>
                          <a:cs typeface="Calibri"/>
                          <a:sym typeface="Calibri"/>
                        </a:rPr>
                        <a:t>	Identify the most effective data augmentation technique 3.Improve classification accuracy on the LRW dataset, achieving a 4.6% absolute improvement</a:t>
                      </a:r>
                      <a:endParaRPr sz="1800" u="none" cap="none" strike="noStrike">
                        <a:latin typeface="Calibri"/>
                        <a:ea typeface="Calibri"/>
                        <a:cs typeface="Calibri"/>
                        <a:sym typeface="Calibri"/>
                      </a:endParaRPr>
                    </a:p>
                  </a:txBody>
                  <a:tcPr marT="18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97155" marR="0" rtl="0" algn="l">
                        <a:lnSpc>
                          <a:spcPct val="100000"/>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Exploration of</a:t>
                      </a:r>
                      <a:endParaRPr sz="1550" u="none" cap="none" strike="noStrike">
                        <a:latin typeface="Trebuchet MS"/>
                        <a:ea typeface="Trebuchet MS"/>
                        <a:cs typeface="Trebuchet MS"/>
                        <a:sym typeface="Trebuchet MS"/>
                      </a:endParaRPr>
                    </a:p>
                    <a:p>
                      <a:pPr indent="0" lvl="0" marL="97155" marR="184150" rtl="0" algn="l">
                        <a:lnSpc>
                          <a:spcPct val="125806"/>
                        </a:lnSpc>
                        <a:spcBef>
                          <a:spcPts val="85"/>
                        </a:spcBef>
                        <a:spcAft>
                          <a:spcPts val="0"/>
                        </a:spcAft>
                        <a:buNone/>
                      </a:pPr>
                      <a:r>
                        <a:rPr lang="en-US" sz="1550" u="none" cap="none" strike="noStrike">
                          <a:solidFill>
                            <a:srgbClr val="374151"/>
                          </a:solidFill>
                          <a:latin typeface="Trebuchet MS"/>
                          <a:ea typeface="Trebuchet MS"/>
                          <a:cs typeface="Trebuchet MS"/>
                          <a:sym typeface="Trebuchet MS"/>
                        </a:rPr>
                        <a:t>three different temporal	model s: BGRUs, MS-TCNs, and DC-</a:t>
                      </a:r>
                      <a:endParaRPr sz="1550" u="none" cap="none" strike="noStrike">
                        <a:latin typeface="Trebuchet MS"/>
                        <a:ea typeface="Trebuchet MS"/>
                        <a:cs typeface="Trebuchet MS"/>
                        <a:sym typeface="Trebuchet MS"/>
                      </a:endParaRPr>
                    </a:p>
                    <a:p>
                      <a:pPr indent="0" lvl="0" marL="97155" marR="116839" rtl="0" algn="l">
                        <a:lnSpc>
                          <a:spcPct val="125806"/>
                        </a:lnSpc>
                        <a:spcBef>
                          <a:spcPts val="5"/>
                        </a:spcBef>
                        <a:spcAft>
                          <a:spcPts val="0"/>
                        </a:spcAft>
                        <a:buNone/>
                      </a:pPr>
                      <a:r>
                        <a:rPr lang="en-US" sz="1550" u="none" cap="none" strike="noStrike">
                          <a:solidFill>
                            <a:srgbClr val="374151"/>
                          </a:solidFill>
                          <a:latin typeface="Trebuchet MS"/>
                          <a:ea typeface="Trebuchet MS"/>
                          <a:cs typeface="Trebuchet MS"/>
                          <a:sym typeface="Trebuchet MS"/>
                        </a:rPr>
                        <a:t>TCNs, which are essential for re cognizing isolated	words. These models capture temporal	depe ndencies and</a:t>
                      </a:r>
                      <a:endParaRPr sz="1550" u="none" cap="none" strike="noStrike">
                        <a:latin typeface="Trebuchet MS"/>
                        <a:ea typeface="Trebuchet MS"/>
                        <a:cs typeface="Trebuchet MS"/>
                        <a:sym typeface="Trebuchet MS"/>
                      </a:endParaRPr>
                    </a:p>
                    <a:p>
                      <a:pPr indent="0" lvl="0" marL="97155" marR="0" rtl="0" algn="l">
                        <a:lnSpc>
                          <a:spcPct val="116451"/>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enable accurate word classificat</a:t>
                      </a:r>
                      <a:endParaRPr sz="1550" u="none" cap="none" strike="noStrike">
                        <a:latin typeface="Trebuchet MS"/>
                        <a:ea typeface="Trebuchet MS"/>
                        <a:cs typeface="Trebuchet MS"/>
                        <a:sym typeface="Trebuchet MS"/>
                      </a:endParaRPr>
                    </a:p>
                    <a:p>
                      <a:pPr indent="0" lvl="0" marL="97155" marR="0" rtl="0" algn="l">
                        <a:lnSpc>
                          <a:spcPct val="100000"/>
                        </a:lnSpc>
                        <a:spcBef>
                          <a:spcPts val="90"/>
                        </a:spcBef>
                        <a:spcAft>
                          <a:spcPts val="0"/>
                        </a:spcAft>
                        <a:buNone/>
                      </a:pPr>
                      <a:r>
                        <a:rPr lang="en-US" sz="1550" u="none" cap="none" strike="noStrike">
                          <a:solidFill>
                            <a:srgbClr val="374151"/>
                          </a:solidFill>
                          <a:latin typeface="Trebuchet MS"/>
                          <a:ea typeface="Trebuchet MS"/>
                          <a:cs typeface="Trebuchet MS"/>
                          <a:sym typeface="Trebuchet MS"/>
                        </a:rPr>
                        <a:t>ion.</a:t>
                      </a:r>
                      <a:endParaRPr sz="1550" u="none" cap="none" strike="noStrike">
                        <a:latin typeface="Trebuchet MS"/>
                        <a:ea typeface="Trebuchet MS"/>
                        <a:cs typeface="Trebuchet MS"/>
                        <a:sym typeface="Trebuchet MS"/>
                      </a:endParaRPr>
                    </a:p>
                    <a:p>
                      <a:pPr indent="0" lvl="0" marL="97155" marR="154940" rtl="0" algn="l">
                        <a:lnSpc>
                          <a:spcPct val="106600"/>
                        </a:lnSpc>
                        <a:spcBef>
                          <a:spcPts val="50"/>
                        </a:spcBef>
                        <a:spcAft>
                          <a:spcPts val="0"/>
                        </a:spcAft>
                        <a:buNone/>
                      </a:pPr>
                      <a:r>
                        <a:rPr b="1" lang="en-US" sz="1550" u="none" cap="none" strike="noStrike">
                          <a:latin typeface="Trebuchet MS"/>
                          <a:ea typeface="Trebuchet MS"/>
                          <a:cs typeface="Trebuchet MS"/>
                          <a:sym typeface="Trebuchet MS"/>
                        </a:rPr>
                        <a:t>It also introduces various traini ng strategies		like </a:t>
                      </a:r>
                      <a:r>
                        <a:rPr lang="en-US" sz="1550" u="none" cap="none" strike="noStrike">
                          <a:solidFill>
                            <a:srgbClr val="374151"/>
                          </a:solidFill>
                          <a:latin typeface="Trebuchet MS"/>
                          <a:ea typeface="Trebuchet MS"/>
                          <a:cs typeface="Trebuchet MS"/>
                          <a:sym typeface="Trebuchet MS"/>
                        </a:rPr>
                        <a:t>Data augmen tation techniques are also utilized to improve model robus tness. Frame	flipping randomly flips all frames in a video</a:t>
                      </a:r>
                      <a:endParaRPr sz="1550" u="none" cap="none" strike="noStrike">
                        <a:latin typeface="Trebuchet MS"/>
                        <a:ea typeface="Trebuchet MS"/>
                        <a:cs typeface="Trebuchet MS"/>
                        <a:sym typeface="Trebuchet MS"/>
                      </a:endParaRPr>
                    </a:p>
                    <a:p>
                      <a:pPr indent="0" lvl="0" marL="97155" marR="507365" rtl="0" algn="l">
                        <a:lnSpc>
                          <a:spcPct val="105000"/>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with a 0.5 probability. Mixup generates augmented training  examples by linear ly combining two inputvideo</a:t>
                      </a:r>
                      <a:endParaRPr sz="1550" u="none" cap="none" strike="noStrike">
                        <a:latin typeface="Trebuchet MS"/>
                        <a:ea typeface="Trebuchet MS"/>
                        <a:cs typeface="Trebuchet MS"/>
                        <a:sym typeface="Trebuchet MS"/>
                      </a:endParaRPr>
                    </a:p>
                    <a:p>
                      <a:pPr indent="57149" lvl="0" marL="97155" marR="475615" rtl="0" algn="l">
                        <a:lnSpc>
                          <a:spcPct val="107100"/>
                        </a:lnSpc>
                        <a:spcBef>
                          <a:spcPts val="35"/>
                        </a:spcBef>
                        <a:spcAft>
                          <a:spcPts val="0"/>
                        </a:spcAft>
                        <a:buNone/>
                      </a:pPr>
                      <a:r>
                        <a:rPr lang="en-US" sz="1550" u="none" cap="none" strike="noStrike">
                          <a:solidFill>
                            <a:srgbClr val="374151"/>
                          </a:solidFill>
                          <a:latin typeface="Trebuchet MS"/>
                          <a:ea typeface="Trebuchet MS"/>
                          <a:cs typeface="Trebuchet MS"/>
                          <a:sym typeface="Trebuchet MS"/>
                        </a:rPr>
                        <a:t>sequences and their corresp onding	targets and self- distillation involving the</a:t>
                      </a:r>
                      <a:endParaRPr sz="1550" u="none" cap="none" strike="noStrike">
                        <a:latin typeface="Trebuchet MS"/>
                        <a:ea typeface="Trebuchet MS"/>
                        <a:cs typeface="Trebuchet MS"/>
                        <a:sym typeface="Trebuchet MS"/>
                      </a:endParaRPr>
                    </a:p>
                    <a:p>
                      <a:pPr indent="0" lvl="0" marL="97155" marR="19685" rtl="0" algn="l">
                        <a:lnSpc>
                          <a:spcPct val="125806"/>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training of teacher and student m odels with</a:t>
                      </a:r>
                      <a:endParaRPr sz="1550" u="none" cap="none" strike="noStrike">
                        <a:latin typeface="Trebuchet MS"/>
                        <a:ea typeface="Trebuchet MS"/>
                        <a:cs typeface="Trebuchet MS"/>
                        <a:sym typeface="Trebuchet MS"/>
                      </a:endParaRPr>
                    </a:p>
                  </a:txBody>
                  <a:tcPr marT="209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99695" marR="0" rtl="0" algn="l">
                        <a:lnSpc>
                          <a:spcPct val="100000"/>
                        </a:lnSpc>
                        <a:spcBef>
                          <a:spcPts val="0"/>
                        </a:spcBef>
                        <a:spcAft>
                          <a:spcPts val="0"/>
                        </a:spcAft>
                        <a:buNone/>
                      </a:pPr>
                      <a:r>
                        <a:rPr b="1" lang="en-US" sz="1550" u="none" cap="none" strike="noStrike">
                          <a:latin typeface="Trebuchet MS"/>
                          <a:ea typeface="Trebuchet MS"/>
                          <a:cs typeface="Trebuchet MS"/>
                          <a:sym typeface="Trebuchet MS"/>
                        </a:rPr>
                        <a:t>Pros:</a:t>
                      </a:r>
                      <a:endParaRPr sz="1550" u="none" cap="none" strike="noStrike">
                        <a:latin typeface="Trebuchet MS"/>
                        <a:ea typeface="Trebuchet MS"/>
                        <a:cs typeface="Trebuchet MS"/>
                        <a:sym typeface="Trebuchet MS"/>
                      </a:endParaRPr>
                    </a:p>
                    <a:p>
                      <a:pPr indent="0" lvl="0" marL="99695" marR="35560" rtl="0" algn="l">
                        <a:lnSpc>
                          <a:spcPct val="125806"/>
                        </a:lnSpc>
                        <a:spcBef>
                          <a:spcPts val="10"/>
                        </a:spcBef>
                        <a:spcAft>
                          <a:spcPts val="0"/>
                        </a:spcAft>
                        <a:buNone/>
                      </a:pPr>
                      <a:r>
                        <a:rPr lang="en-US" sz="1550" u="none" cap="none" strike="noStrike">
                          <a:solidFill>
                            <a:srgbClr val="374151"/>
                          </a:solidFill>
                          <a:latin typeface="Trebuchet MS"/>
                          <a:ea typeface="Trebuchet MS"/>
                          <a:cs typeface="Trebuchet MS"/>
                          <a:sym typeface="Trebuchet MS"/>
                        </a:rPr>
                        <a:t>The paper incorporates va rious data</a:t>
                      </a:r>
                      <a:endParaRPr sz="1550" u="none" cap="none" strike="noStrike">
                        <a:latin typeface="Trebuchet MS"/>
                        <a:ea typeface="Trebuchet MS"/>
                        <a:cs typeface="Trebuchet MS"/>
                        <a:sym typeface="Trebuchet MS"/>
                      </a:endParaRPr>
                    </a:p>
                    <a:p>
                      <a:pPr indent="0" lvl="0" marL="99695" marR="0" rtl="0" algn="l">
                        <a:lnSpc>
                          <a:spcPct val="116129"/>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augmentation technique</a:t>
                      </a:r>
                      <a:endParaRPr sz="1550" u="none" cap="none" strike="noStrike">
                        <a:latin typeface="Trebuchet MS"/>
                        <a:ea typeface="Trebuchet MS"/>
                        <a:cs typeface="Trebuchet MS"/>
                        <a:sym typeface="Trebuchet MS"/>
                      </a:endParaRPr>
                    </a:p>
                    <a:p>
                      <a:pPr indent="0" lvl="0" marL="99695" marR="194310" rtl="0" algn="l">
                        <a:lnSpc>
                          <a:spcPct val="104900"/>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s such as	random croppi ng, flipping, mixup, and</a:t>
                      </a:r>
                      <a:endParaRPr sz="1550" u="none" cap="none" strike="noStrike">
                        <a:latin typeface="Trebuchet MS"/>
                        <a:ea typeface="Trebuchet MS"/>
                        <a:cs typeface="Trebuchet MS"/>
                        <a:sym typeface="Trebuchet MS"/>
                      </a:endParaRPr>
                    </a:p>
                    <a:p>
                      <a:pPr indent="123825" lvl="0" marL="99695" marR="271145" rtl="0" algn="l">
                        <a:lnSpc>
                          <a:spcPct val="106400"/>
                        </a:lnSpc>
                        <a:spcBef>
                          <a:spcPts val="50"/>
                        </a:spcBef>
                        <a:spcAft>
                          <a:spcPts val="0"/>
                        </a:spcAft>
                        <a:buNone/>
                      </a:pPr>
                      <a:r>
                        <a:rPr lang="en-US" sz="1550" u="none" cap="none" strike="noStrike">
                          <a:solidFill>
                            <a:srgbClr val="374151"/>
                          </a:solidFill>
                          <a:latin typeface="Trebuchet MS"/>
                          <a:ea typeface="Trebuchet MS"/>
                          <a:cs typeface="Trebuchet MS"/>
                          <a:sym typeface="Trebuchet MS"/>
                        </a:rPr>
                        <a:t>time masking. These a ugmentations	enhance the robustness of the m odel</a:t>
                      </a:r>
                      <a:endParaRPr sz="1550" u="none" cap="none" strike="noStrike">
                        <a:latin typeface="Trebuchet MS"/>
                        <a:ea typeface="Trebuchet MS"/>
                        <a:cs typeface="Trebuchet MS"/>
                        <a:sym typeface="Trebuchet MS"/>
                      </a:endParaRPr>
                    </a:p>
                    <a:p>
                      <a:pPr indent="0" lvl="0" marL="99695" marR="0" rtl="0" algn="l">
                        <a:lnSpc>
                          <a:spcPct val="100000"/>
                        </a:lnSpc>
                        <a:spcBef>
                          <a:spcPts val="170"/>
                        </a:spcBef>
                        <a:spcAft>
                          <a:spcPts val="0"/>
                        </a:spcAft>
                        <a:buNone/>
                      </a:pPr>
                      <a:r>
                        <a:rPr b="1" lang="en-US" sz="1550" u="none" cap="none" strike="noStrike">
                          <a:latin typeface="Trebuchet MS"/>
                          <a:ea typeface="Trebuchet MS"/>
                          <a:cs typeface="Trebuchet MS"/>
                          <a:sym typeface="Trebuchet MS"/>
                        </a:rPr>
                        <a:t>Cons:</a:t>
                      </a:r>
                      <a:endParaRPr sz="1550" u="none" cap="none" strike="noStrike">
                        <a:latin typeface="Trebuchet MS"/>
                        <a:ea typeface="Trebuchet MS"/>
                        <a:cs typeface="Trebuchet MS"/>
                        <a:sym typeface="Trebuchet MS"/>
                      </a:endParaRPr>
                    </a:p>
                    <a:p>
                      <a:pPr indent="0" lvl="0" marL="156845" marR="0" rtl="0" algn="l">
                        <a:lnSpc>
                          <a:spcPct val="100000"/>
                        </a:lnSpc>
                        <a:spcBef>
                          <a:spcPts val="15"/>
                        </a:spcBef>
                        <a:spcAft>
                          <a:spcPts val="0"/>
                        </a:spcAft>
                        <a:buNone/>
                      </a:pPr>
                      <a:r>
                        <a:rPr lang="en-US" sz="1550" u="none" cap="none" strike="noStrike">
                          <a:solidFill>
                            <a:srgbClr val="374151"/>
                          </a:solidFill>
                          <a:latin typeface="Trebuchet MS"/>
                          <a:ea typeface="Trebuchet MS"/>
                          <a:cs typeface="Trebuchet MS"/>
                          <a:sym typeface="Trebuchet MS"/>
                        </a:rPr>
                        <a:t>Fine-</a:t>
                      </a:r>
                      <a:endParaRPr sz="1550" u="none" cap="none" strike="noStrike">
                        <a:latin typeface="Trebuchet MS"/>
                        <a:ea typeface="Trebuchet MS"/>
                        <a:cs typeface="Trebuchet MS"/>
                        <a:sym typeface="Trebuchet MS"/>
                      </a:endParaRPr>
                    </a:p>
                    <a:p>
                      <a:pPr indent="0" lvl="0" marL="99695" marR="287020" rtl="0" algn="l">
                        <a:lnSpc>
                          <a:spcPct val="125806"/>
                        </a:lnSpc>
                        <a:spcBef>
                          <a:spcPts val="80"/>
                        </a:spcBef>
                        <a:spcAft>
                          <a:spcPts val="0"/>
                        </a:spcAft>
                        <a:buNone/>
                      </a:pPr>
                      <a:r>
                        <a:rPr lang="en-US" sz="1550" u="none" cap="none" strike="noStrike">
                          <a:solidFill>
                            <a:srgbClr val="374151"/>
                          </a:solidFill>
                          <a:latin typeface="Trebuchet MS"/>
                          <a:ea typeface="Trebuchet MS"/>
                          <a:cs typeface="Trebuchet MS"/>
                          <a:sym typeface="Trebuchet MS"/>
                        </a:rPr>
                        <a:t>tuning hyperparameters can be a  time-</a:t>
                      </a:r>
                      <a:endParaRPr sz="1550" u="none" cap="none" strike="noStrike">
                        <a:latin typeface="Trebuchet MS"/>
                        <a:ea typeface="Trebuchet MS"/>
                        <a:cs typeface="Trebuchet MS"/>
                        <a:sym typeface="Trebuchet MS"/>
                      </a:endParaRPr>
                    </a:p>
                    <a:p>
                      <a:pPr indent="0" lvl="0" marL="99695" marR="252095" rtl="0" algn="l">
                        <a:lnSpc>
                          <a:spcPct val="104900"/>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consuming	and the </a:t>
                      </a:r>
                      <a:r>
                        <a:rPr lang="en-US" sz="1550" u="none" cap="none" strike="noStrike">
                          <a:latin typeface="Trebuchet MS"/>
                          <a:ea typeface="Trebuchet MS"/>
                          <a:cs typeface="Trebuchet MS"/>
                          <a:sym typeface="Trebuchet MS"/>
                        </a:rPr>
                        <a:t>Fra mework excels on LRW</a:t>
                      </a:r>
                      <a:endParaRPr sz="1550" u="none" cap="none" strike="noStrike">
                        <a:latin typeface="Trebuchet MS"/>
                        <a:ea typeface="Trebuchet MS"/>
                        <a:cs typeface="Trebuchet MS"/>
                        <a:sym typeface="Trebuchet MS"/>
                      </a:endParaRPr>
                    </a:p>
                    <a:p>
                      <a:pPr indent="0" lvl="0" marL="99695" marR="0" rtl="0" algn="l">
                        <a:lnSpc>
                          <a:spcPct val="100000"/>
                        </a:lnSpc>
                        <a:spcBef>
                          <a:spcPts val="170"/>
                        </a:spcBef>
                        <a:spcAft>
                          <a:spcPts val="0"/>
                        </a:spcAft>
                        <a:buNone/>
                      </a:pPr>
                      <a:r>
                        <a:rPr lang="en-US" sz="1550" u="none" cap="none" strike="noStrike">
                          <a:latin typeface="Trebuchet MS"/>
                          <a:ea typeface="Trebuchet MS"/>
                          <a:cs typeface="Trebuchet MS"/>
                          <a:sym typeface="Trebuchet MS"/>
                        </a:rPr>
                        <a:t>dataset</a:t>
                      </a:r>
                      <a:endParaRPr sz="1550" u="none" cap="none" strike="noStrike">
                        <a:latin typeface="Trebuchet MS"/>
                        <a:ea typeface="Trebuchet MS"/>
                        <a:cs typeface="Trebuchet MS"/>
                        <a:sym typeface="Trebuchet MS"/>
                      </a:endParaRPr>
                    </a:p>
                    <a:p>
                      <a:pPr indent="-57150" lvl="0" marL="156845" marR="246379" rtl="0" algn="l">
                        <a:lnSpc>
                          <a:spcPct val="105000"/>
                        </a:lnSpc>
                        <a:spcBef>
                          <a:spcPts val="0"/>
                        </a:spcBef>
                        <a:spcAft>
                          <a:spcPts val="0"/>
                        </a:spcAft>
                        <a:buNone/>
                      </a:pPr>
                      <a:r>
                        <a:rPr lang="en-US" sz="1550" u="none" cap="none" strike="noStrike">
                          <a:latin typeface="Trebuchet MS"/>
                          <a:ea typeface="Trebuchet MS"/>
                          <a:cs typeface="Trebuchet MS"/>
                          <a:sym typeface="Trebuchet MS"/>
                        </a:rPr>
                        <a:t>it cannot be generalised to	other datasets</a:t>
                      </a:r>
                      <a:endParaRPr sz="1550" u="none" cap="none" strike="noStrike">
                        <a:latin typeface="Trebuchet MS"/>
                        <a:ea typeface="Trebuchet MS"/>
                        <a:cs typeface="Trebuchet MS"/>
                        <a:sym typeface="Trebuchet MS"/>
                      </a:endParaRPr>
                    </a:p>
                  </a:txBody>
                  <a:tcPr marT="47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102235" marR="71755" rtl="0" algn="l">
                        <a:lnSpc>
                          <a:spcPct val="103299"/>
                        </a:lnSpc>
                        <a:spcBef>
                          <a:spcPts val="0"/>
                        </a:spcBef>
                        <a:spcAft>
                          <a:spcPts val="0"/>
                        </a:spcAft>
                        <a:buNone/>
                      </a:pPr>
                      <a:r>
                        <a:rPr lang="en-US" sz="1550" u="none" cap="none" strike="noStrike">
                          <a:solidFill>
                            <a:srgbClr val="374151"/>
                          </a:solidFill>
                          <a:latin typeface="Calibri"/>
                          <a:ea typeface="Calibri"/>
                          <a:cs typeface="Calibri"/>
                          <a:sym typeface="Calibri"/>
                        </a:rPr>
                        <a:t>The paper concludes  the significance of Time Masking and mixup as key data augmentation methods, the superiority of DC- TCNs over MS-TCNs and BGRUs, the positive impact of self- distillation and word boundary indicators on classification accuracy, and how pre-training leads to a slight improvement, ultimately improving the accuracy of recognizing hard-to- recognize words.</a:t>
                      </a:r>
                      <a:endParaRPr sz="1550" u="none" cap="none" strike="noStrike">
                        <a:latin typeface="Calibri"/>
                        <a:ea typeface="Calibri"/>
                        <a:cs typeface="Calibri"/>
                        <a:sym typeface="Calibri"/>
                      </a:endParaRPr>
                    </a:p>
                  </a:txBody>
                  <a:tcPr marT="38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r>
              <a:tr h="67950">
                <a:tc gridSpan="5">
                  <a:txBody>
                    <a:bodyPr/>
                    <a:lstStyle/>
                    <a:p>
                      <a:pPr indent="0" lvl="0" marL="0" marR="0" rtl="0" algn="l">
                        <a:lnSpc>
                          <a:spcPct val="100000"/>
                        </a:lnSpc>
                        <a:spcBef>
                          <a:spcPts val="0"/>
                        </a:spcBef>
                        <a:spcAft>
                          <a:spcPts val="0"/>
                        </a:spcAft>
                        <a:buNone/>
                      </a:pPr>
                      <a:r>
                        <a:t/>
                      </a:r>
                      <a:endParaRPr sz="200" u="none" cap="none" strike="noStrike">
                        <a:latin typeface="Times New Roman"/>
                        <a:ea typeface="Times New Roman"/>
                        <a:cs typeface="Times New Roman"/>
                        <a:sym typeface="Times New Roman"/>
                      </a:endParaRPr>
                    </a:p>
                  </a:txBody>
                  <a:tcPr marT="0" marB="0" marR="0" marL="0"/>
                </a:tc>
                <a:tc hMerge="1"/>
                <a:tc hMerge="1"/>
                <a:tc hMerge="1"/>
                <a:tc hMerge="1"/>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graphicFrame>
        <p:nvGraphicFramePr>
          <p:cNvPr id="189" name="Google Shape;189;p16"/>
          <p:cNvGraphicFramePr/>
          <p:nvPr/>
        </p:nvGraphicFramePr>
        <p:xfrm>
          <a:off x="269976" y="208534"/>
          <a:ext cx="3000000" cy="3000000"/>
        </p:xfrm>
        <a:graphic>
          <a:graphicData uri="http://schemas.openxmlformats.org/drawingml/2006/table">
            <a:tbl>
              <a:tblPr bandRow="1" firstRow="1">
                <a:noFill/>
                <a:tableStyleId>{8D087850-A038-4D16-AF0C-077F7C12058B}</a:tableStyleId>
              </a:tblPr>
              <a:tblGrid>
                <a:gridCol w="1143000"/>
                <a:gridCol w="2304425"/>
                <a:gridCol w="3133725"/>
                <a:gridCol w="2533025"/>
                <a:gridCol w="2667625"/>
              </a:tblGrid>
              <a:tr h="532125">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r>
              <a:tr h="5935350">
                <a:tc>
                  <a:txBody>
                    <a:bodyPr/>
                    <a:lstStyle/>
                    <a:p>
                      <a:pPr indent="0" lvl="0" marL="95250" marR="128904" rtl="0" algn="l">
                        <a:lnSpc>
                          <a:spcPct val="101800"/>
                        </a:lnSpc>
                        <a:spcBef>
                          <a:spcPts val="0"/>
                        </a:spcBef>
                        <a:spcAft>
                          <a:spcPts val="0"/>
                        </a:spcAft>
                        <a:buNone/>
                      </a:pPr>
                      <a:r>
                        <a:rPr lang="en-US" sz="1800" u="none" cap="none" strike="noStrike">
                          <a:latin typeface="Trebuchet MS"/>
                          <a:ea typeface="Trebuchet MS"/>
                          <a:cs typeface="Trebuchet MS"/>
                          <a:sym typeface="Trebuchet MS"/>
                        </a:rPr>
                        <a:t>Leveragi ng Unim od	al Se lf- Supervis ed Lear nin		g for Multi</a:t>
                      </a:r>
                      <a:endParaRPr sz="1800" u="none" cap="none" strike="noStrike">
                        <a:latin typeface="Trebuchet MS"/>
                        <a:ea typeface="Trebuchet MS"/>
                        <a:cs typeface="Trebuchet MS"/>
                        <a:sym typeface="Trebuchet MS"/>
                      </a:endParaRPr>
                    </a:p>
                    <a:p>
                      <a:pPr indent="0" lvl="0" marL="95250" marR="67945" rtl="0" algn="l">
                        <a:lnSpc>
                          <a:spcPct val="108333"/>
                        </a:lnSpc>
                        <a:spcBef>
                          <a:spcPts val="110"/>
                        </a:spcBef>
                        <a:spcAft>
                          <a:spcPts val="0"/>
                        </a:spcAft>
                        <a:buNone/>
                      </a:pPr>
                      <a:r>
                        <a:rPr lang="en-US" sz="1800" u="none" cap="none" strike="noStrike">
                          <a:latin typeface="Trebuchet MS"/>
                          <a:ea typeface="Trebuchet MS"/>
                          <a:cs typeface="Trebuchet MS"/>
                          <a:sym typeface="Trebuchet MS"/>
                        </a:rPr>
                        <a:t>modal Au d</a:t>
                      </a:r>
                      <a:endParaRPr sz="1800" u="none" cap="none" strike="noStrike">
                        <a:latin typeface="Trebuchet MS"/>
                        <a:ea typeface="Trebuchet MS"/>
                        <a:cs typeface="Trebuchet MS"/>
                        <a:sym typeface="Trebuchet MS"/>
                      </a:endParaRPr>
                    </a:p>
                    <a:p>
                      <a:pPr indent="0" lvl="0" marL="95250" marR="97790" rtl="0" algn="l">
                        <a:lnSpc>
                          <a:spcPct val="98500"/>
                        </a:lnSpc>
                        <a:spcBef>
                          <a:spcPts val="20"/>
                        </a:spcBef>
                        <a:spcAft>
                          <a:spcPts val="0"/>
                        </a:spcAft>
                        <a:buNone/>
                      </a:pPr>
                      <a:r>
                        <a:rPr lang="en-US" sz="1800" u="none" cap="none" strike="noStrike">
                          <a:latin typeface="Trebuchet MS"/>
                          <a:ea typeface="Trebuchet MS"/>
                          <a:cs typeface="Trebuchet MS"/>
                          <a:sym typeface="Trebuchet MS"/>
                        </a:rPr>
                        <a:t>io- Visual Sp eech Re co	gniti</a:t>
                      </a:r>
                      <a:endParaRPr sz="1800" u="none" cap="none" strike="noStrike">
                        <a:latin typeface="Trebuchet MS"/>
                        <a:ea typeface="Trebuchet MS"/>
                        <a:cs typeface="Trebuchet MS"/>
                        <a:sym typeface="Trebuchet MS"/>
                      </a:endParaRPr>
                    </a:p>
                    <a:p>
                      <a:pPr indent="0" lvl="0" marL="95250" marR="374650" rtl="0" algn="l">
                        <a:lnSpc>
                          <a:spcPct val="100800"/>
                        </a:lnSpc>
                        <a:spcBef>
                          <a:spcPts val="75"/>
                        </a:spcBef>
                        <a:spcAft>
                          <a:spcPts val="0"/>
                        </a:spcAft>
                        <a:buNone/>
                      </a:pPr>
                      <a:r>
                        <a:rPr lang="en-US" sz="1800" u="none" cap="none" strike="noStrike">
                          <a:latin typeface="Trebuchet MS"/>
                          <a:ea typeface="Trebuchet MS"/>
                          <a:cs typeface="Trebuchet MS"/>
                          <a:sym typeface="Trebuchet MS"/>
                        </a:rPr>
                        <a:t>on (2022)</a:t>
                      </a:r>
                      <a:endParaRPr sz="1800" u="none" cap="none" strike="noStrike">
                        <a:latin typeface="Trebuchet MS"/>
                        <a:ea typeface="Trebuchet MS"/>
                        <a:cs typeface="Trebuchet MS"/>
                        <a:sym typeface="Trebuchet MS"/>
                      </a:endParaRPr>
                    </a:p>
                  </a:txBody>
                  <a:tcPr marT="14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238125" lvl="0" marL="238759" marR="99695" rtl="0" algn="l">
                        <a:lnSpc>
                          <a:spcPct val="100800"/>
                        </a:lnSpc>
                        <a:spcBef>
                          <a:spcPts val="0"/>
                        </a:spcBef>
                        <a:spcAft>
                          <a:spcPts val="0"/>
                        </a:spcAft>
                        <a:buSzPts val="1800"/>
                        <a:buFont typeface="Calibri"/>
                        <a:buAutoNum type="arabicPeriod"/>
                      </a:pPr>
                      <a:r>
                        <a:rPr lang="en-US" sz="1800" u="none" cap="none" strike="noStrike">
                          <a:latin typeface="Calibri"/>
                          <a:ea typeface="Calibri"/>
                          <a:cs typeface="Calibri"/>
                          <a:sym typeface="Calibri"/>
                        </a:rPr>
                        <a:t>Addressing the challenge of acquiring labeled data for audio- visual speech recognition</a:t>
                      </a:r>
                      <a:endParaRPr sz="1800" u="none" cap="none" strike="noStrike">
                        <a:latin typeface="Calibri"/>
                        <a:ea typeface="Calibri"/>
                        <a:cs typeface="Calibri"/>
                        <a:sym typeface="Calibri"/>
                      </a:endParaRPr>
                    </a:p>
                    <a:p>
                      <a:pPr indent="0" lvl="0" marL="0" marR="0" rtl="0" algn="l">
                        <a:lnSpc>
                          <a:spcPct val="100000"/>
                        </a:lnSpc>
                        <a:spcBef>
                          <a:spcPts val="50"/>
                        </a:spcBef>
                        <a:spcAft>
                          <a:spcPts val="0"/>
                        </a:spcAft>
                        <a:buSzPts val="1800"/>
                        <a:buFont typeface="Calibri"/>
                        <a:buNone/>
                      </a:pPr>
                      <a:r>
                        <a:t/>
                      </a:r>
                      <a:endParaRPr sz="1800" u="none" cap="none" strike="noStrike">
                        <a:latin typeface="Times New Roman"/>
                        <a:ea typeface="Times New Roman"/>
                        <a:cs typeface="Times New Roman"/>
                        <a:sym typeface="Times New Roman"/>
                      </a:endParaRPr>
                    </a:p>
                    <a:p>
                      <a:pPr indent="-238125" lvl="0" marL="238759" marR="177165" rtl="0" algn="l">
                        <a:lnSpc>
                          <a:spcPct val="100099"/>
                        </a:lnSpc>
                        <a:spcBef>
                          <a:spcPts val="0"/>
                        </a:spcBef>
                        <a:spcAft>
                          <a:spcPts val="0"/>
                        </a:spcAft>
                        <a:buSzPts val="1800"/>
                        <a:buFont typeface="Calibri"/>
                        <a:buAutoNum type="arabicPeriod"/>
                      </a:pPr>
                      <a:r>
                        <a:rPr lang="en-US" sz="1800" u="none" cap="none" strike="noStrike">
                          <a:latin typeface="Calibri"/>
                          <a:ea typeface="Calibri"/>
                          <a:cs typeface="Calibri"/>
                          <a:sym typeface="Calibri"/>
                        </a:rPr>
                        <a:t>Leveraging large- scale unimodal self- supervised learning to improve multimodal audio-visual speech recognition</a:t>
                      </a:r>
                      <a:endParaRPr sz="1800" u="none" cap="none" strike="noStrike">
                        <a:latin typeface="Calibri"/>
                        <a:ea typeface="Calibri"/>
                        <a:cs typeface="Calibri"/>
                        <a:sym typeface="Calibri"/>
                      </a:endParaRPr>
                    </a:p>
                    <a:p>
                      <a:pPr indent="0" lvl="0" marL="0" marR="0" rtl="0" algn="l">
                        <a:lnSpc>
                          <a:spcPct val="100000"/>
                        </a:lnSpc>
                        <a:spcBef>
                          <a:spcPts val="145"/>
                        </a:spcBef>
                        <a:spcAft>
                          <a:spcPts val="0"/>
                        </a:spcAft>
                        <a:buSzPts val="1800"/>
                        <a:buFont typeface="Calibri"/>
                        <a:buNone/>
                      </a:pPr>
                      <a:r>
                        <a:t/>
                      </a:r>
                      <a:endParaRPr sz="1800" u="none" cap="none" strike="noStrike">
                        <a:latin typeface="Times New Roman"/>
                        <a:ea typeface="Times New Roman"/>
                        <a:cs typeface="Times New Roman"/>
                        <a:sym typeface="Times New Roman"/>
                      </a:endParaRPr>
                    </a:p>
                    <a:p>
                      <a:pPr indent="-238125" lvl="0" marL="238759" marR="273685" rtl="0" algn="l">
                        <a:lnSpc>
                          <a:spcPct val="99100"/>
                        </a:lnSpc>
                        <a:spcBef>
                          <a:spcPts val="0"/>
                        </a:spcBef>
                        <a:spcAft>
                          <a:spcPts val="0"/>
                        </a:spcAft>
                        <a:buSzPts val="1800"/>
                        <a:buFont typeface="Calibri"/>
                        <a:buAutoNum type="arabicPeriod"/>
                      </a:pPr>
                      <a:r>
                        <a:rPr lang="en-US" sz="1800" u="none" cap="none" strike="noStrike">
                          <a:latin typeface="Calibri"/>
                          <a:ea typeface="Calibri"/>
                          <a:cs typeface="Calibri"/>
                          <a:sym typeface="Calibri"/>
                        </a:rPr>
                        <a:t>Training audio and visual front-ends on unimodal datasets</a:t>
                      </a:r>
                      <a:endParaRPr sz="1800" u="none" cap="none" strike="noStrike">
                        <a:latin typeface="Calibri"/>
                        <a:ea typeface="Calibri"/>
                        <a:cs typeface="Calibri"/>
                        <a:sym typeface="Calibri"/>
                      </a:endParaRPr>
                    </a:p>
                    <a:p>
                      <a:pPr indent="0" lvl="0" marL="0" marR="0" rtl="0" algn="l">
                        <a:lnSpc>
                          <a:spcPct val="100000"/>
                        </a:lnSpc>
                        <a:spcBef>
                          <a:spcPts val="135"/>
                        </a:spcBef>
                        <a:spcAft>
                          <a:spcPts val="0"/>
                        </a:spcAft>
                        <a:buSzPts val="1800"/>
                        <a:buFont typeface="Calibri"/>
                        <a:buNone/>
                      </a:pPr>
                      <a:r>
                        <a:t/>
                      </a:r>
                      <a:endParaRPr sz="1800" u="none" cap="none" strike="noStrike">
                        <a:latin typeface="Times New Roman"/>
                        <a:ea typeface="Times New Roman"/>
                        <a:cs typeface="Times New Roman"/>
                        <a:sym typeface="Times New Roman"/>
                      </a:endParaRPr>
                    </a:p>
                    <a:p>
                      <a:pPr indent="-238125" lvl="0" marL="238759" marR="64769" rtl="0" algn="l">
                        <a:lnSpc>
                          <a:spcPct val="99700"/>
                        </a:lnSpc>
                        <a:spcBef>
                          <a:spcPts val="0"/>
                        </a:spcBef>
                        <a:spcAft>
                          <a:spcPts val="0"/>
                        </a:spcAft>
                        <a:buSzPts val="1800"/>
                        <a:buFont typeface="Calibri"/>
                        <a:buAutoNum type="arabicPeriod"/>
                      </a:pPr>
                      <a:r>
                        <a:rPr lang="en-US" sz="1800" u="none" cap="none" strike="noStrike">
                          <a:latin typeface="Calibri"/>
                          <a:ea typeface="Calibri"/>
                          <a:cs typeface="Calibri"/>
                          <a:sym typeface="Calibri"/>
                        </a:rPr>
                        <a:t>Developing a model that recognizes parallel audio-visual data into characters</a:t>
                      </a:r>
                      <a:endParaRPr sz="1800" u="none" cap="none" strike="noStrike">
                        <a:latin typeface="Calibri"/>
                        <a:ea typeface="Calibri"/>
                        <a:cs typeface="Calibri"/>
                        <a:sym typeface="Calibri"/>
                      </a:endParaRPr>
                    </a:p>
                  </a:txBody>
                  <a:tcPr marT="171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97790" marR="106045" rtl="0" algn="just">
                        <a:lnSpc>
                          <a:spcPct val="105000"/>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The framework  in this paper fo cuses  on Audio-</a:t>
                      </a:r>
                      <a:endParaRPr sz="1550" u="none" cap="none" strike="noStrike">
                        <a:latin typeface="Trebuchet MS"/>
                        <a:ea typeface="Trebuchet MS"/>
                        <a:cs typeface="Trebuchet MS"/>
                        <a:sym typeface="Trebuchet MS"/>
                      </a:endParaRPr>
                    </a:p>
                    <a:p>
                      <a:pPr indent="0" lvl="0" marL="97790" marR="109854" rtl="0" algn="just">
                        <a:lnSpc>
                          <a:spcPct val="104900"/>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Visual Speech Recognition  (AVS R) and leverages self-</a:t>
                      </a:r>
                      <a:endParaRPr sz="1550" u="none" cap="none" strike="noStrike">
                        <a:latin typeface="Trebuchet MS"/>
                        <a:ea typeface="Trebuchet MS"/>
                        <a:cs typeface="Trebuchet MS"/>
                        <a:sym typeface="Trebuchet MS"/>
                      </a:endParaRPr>
                    </a:p>
                    <a:p>
                      <a:pPr indent="0" lvl="0" marL="97790" marR="0" rtl="0" algn="just">
                        <a:lnSpc>
                          <a:spcPct val="100000"/>
                        </a:lnSpc>
                        <a:spcBef>
                          <a:spcPts val="95"/>
                        </a:spcBef>
                        <a:spcAft>
                          <a:spcPts val="0"/>
                        </a:spcAft>
                        <a:buNone/>
                      </a:pPr>
                      <a:r>
                        <a:rPr lang="en-US" sz="1550" u="none" cap="none" strike="noStrike">
                          <a:solidFill>
                            <a:srgbClr val="374151"/>
                          </a:solidFill>
                          <a:latin typeface="Trebuchet MS"/>
                          <a:ea typeface="Trebuchet MS"/>
                          <a:cs typeface="Trebuchet MS"/>
                          <a:sym typeface="Trebuchet MS"/>
                        </a:rPr>
                        <a:t>supervised  learning</a:t>
                      </a:r>
                      <a:endParaRPr sz="1550" u="none" cap="none" strike="noStrike">
                        <a:latin typeface="Trebuchet MS"/>
                        <a:ea typeface="Trebuchet MS"/>
                        <a:cs typeface="Trebuchet MS"/>
                        <a:sym typeface="Trebuchet MS"/>
                      </a:endParaRPr>
                    </a:p>
                    <a:p>
                      <a:pPr indent="0" lvl="0" marL="97790" marR="107314" rtl="0" algn="just">
                        <a:lnSpc>
                          <a:spcPct val="104900"/>
                        </a:lnSpc>
                        <a:spcBef>
                          <a:spcPts val="5"/>
                        </a:spcBef>
                        <a:spcAft>
                          <a:spcPts val="0"/>
                        </a:spcAft>
                        <a:buNone/>
                      </a:pPr>
                      <a:r>
                        <a:rPr lang="en-US" sz="1550" u="none" cap="none" strike="noStrike">
                          <a:solidFill>
                            <a:srgbClr val="374151"/>
                          </a:solidFill>
                          <a:latin typeface="Trebuchet MS"/>
                          <a:ea typeface="Trebuchet MS"/>
                          <a:cs typeface="Trebuchet MS"/>
                          <a:sym typeface="Trebuchet MS"/>
                        </a:rPr>
                        <a:t>to enhance performance. It  inc orporates pre-</a:t>
                      </a:r>
                      <a:endParaRPr sz="1550" u="none" cap="none" strike="noStrike">
                        <a:latin typeface="Trebuchet MS"/>
                        <a:ea typeface="Trebuchet MS"/>
                        <a:cs typeface="Trebuchet MS"/>
                        <a:sym typeface="Trebuchet MS"/>
                      </a:endParaRPr>
                    </a:p>
                    <a:p>
                      <a:pPr indent="0" lvl="0" marL="97790" marR="144780" rtl="0" algn="just">
                        <a:lnSpc>
                          <a:spcPct val="125806"/>
                        </a:lnSpc>
                        <a:spcBef>
                          <a:spcPts val="5"/>
                        </a:spcBef>
                        <a:spcAft>
                          <a:spcPts val="0"/>
                        </a:spcAft>
                        <a:buNone/>
                      </a:pPr>
                      <a:r>
                        <a:rPr lang="en-US" sz="1550" u="none" cap="none" strike="noStrike">
                          <a:solidFill>
                            <a:srgbClr val="374151"/>
                          </a:solidFill>
                          <a:latin typeface="Trebuchet MS"/>
                          <a:ea typeface="Trebuchet MS"/>
                          <a:cs typeface="Trebuchet MS"/>
                          <a:sym typeface="Trebuchet MS"/>
                        </a:rPr>
                        <a:t>trained models from  massive u nlabelled single-</a:t>
                      </a:r>
                      <a:endParaRPr sz="1550" u="none" cap="none" strike="noStrike">
                        <a:latin typeface="Trebuchet MS"/>
                        <a:ea typeface="Trebuchet MS"/>
                        <a:cs typeface="Trebuchet MS"/>
                        <a:sym typeface="Trebuchet MS"/>
                      </a:endParaRPr>
                    </a:p>
                    <a:p>
                      <a:pPr indent="0" lvl="0" marL="97790" marR="125729" rtl="0" algn="just">
                        <a:lnSpc>
                          <a:spcPct val="125806"/>
                        </a:lnSpc>
                        <a:spcBef>
                          <a:spcPts val="5"/>
                        </a:spcBef>
                        <a:spcAft>
                          <a:spcPts val="0"/>
                        </a:spcAft>
                        <a:buNone/>
                      </a:pPr>
                      <a:r>
                        <a:rPr lang="en-US" sz="1550" u="none" cap="none" strike="noStrike">
                          <a:solidFill>
                            <a:srgbClr val="374151"/>
                          </a:solidFill>
                          <a:latin typeface="Trebuchet MS"/>
                          <a:ea typeface="Trebuchet MS"/>
                          <a:cs typeface="Trebuchet MS"/>
                          <a:sym typeface="Trebuchet MS"/>
                        </a:rPr>
                        <a:t>modality  data to improve both the audio and  visual front-ends for AVSR. The audio  front-</a:t>
                      </a:r>
                      <a:endParaRPr sz="1550" u="none" cap="none" strike="noStrike">
                        <a:latin typeface="Trebuchet MS"/>
                        <a:ea typeface="Trebuchet MS"/>
                        <a:cs typeface="Trebuchet MS"/>
                        <a:sym typeface="Trebuchet MS"/>
                      </a:endParaRPr>
                    </a:p>
                    <a:p>
                      <a:pPr indent="0" lvl="0" marL="97790" marR="0" rtl="0" algn="just">
                        <a:lnSpc>
                          <a:spcPct val="100000"/>
                        </a:lnSpc>
                        <a:spcBef>
                          <a:spcPts val="20"/>
                        </a:spcBef>
                        <a:spcAft>
                          <a:spcPts val="0"/>
                        </a:spcAft>
                        <a:buNone/>
                      </a:pPr>
                      <a:r>
                        <a:rPr lang="en-US" sz="1550" u="none" cap="none" strike="noStrike">
                          <a:solidFill>
                            <a:srgbClr val="374151"/>
                          </a:solidFill>
                          <a:latin typeface="Trebuchet MS"/>
                          <a:ea typeface="Trebuchet MS"/>
                          <a:cs typeface="Trebuchet MS"/>
                          <a:sym typeface="Trebuchet MS"/>
                        </a:rPr>
                        <a:t>end utilizes a pre-</a:t>
                      </a:r>
                      <a:endParaRPr sz="1550" u="none" cap="none" strike="noStrike">
                        <a:latin typeface="Trebuchet MS"/>
                        <a:ea typeface="Trebuchet MS"/>
                        <a:cs typeface="Trebuchet MS"/>
                        <a:sym typeface="Trebuchet MS"/>
                      </a:endParaRPr>
                    </a:p>
                    <a:p>
                      <a:pPr indent="0" lvl="0" marL="97790" marR="89535" rtl="0" algn="l">
                        <a:lnSpc>
                          <a:spcPct val="125806"/>
                        </a:lnSpc>
                        <a:spcBef>
                          <a:spcPts val="5"/>
                        </a:spcBef>
                        <a:spcAft>
                          <a:spcPts val="0"/>
                        </a:spcAft>
                        <a:buNone/>
                      </a:pPr>
                      <a:r>
                        <a:rPr lang="en-US" sz="1550" u="none" cap="none" strike="noStrike">
                          <a:solidFill>
                            <a:srgbClr val="374151"/>
                          </a:solidFill>
                          <a:latin typeface="Trebuchet MS"/>
                          <a:ea typeface="Trebuchet MS"/>
                          <a:cs typeface="Trebuchet MS"/>
                          <a:sym typeface="Trebuchet MS"/>
                        </a:rPr>
                        <a:t>trained model	from the Libri- Light dataset, which	consists o f 60K hours of audio signals.	Th e visual front-</a:t>
                      </a:r>
                      <a:endParaRPr sz="1550" u="none" cap="none" strike="noStrike">
                        <a:latin typeface="Trebuchet MS"/>
                        <a:ea typeface="Trebuchet MS"/>
                        <a:cs typeface="Trebuchet MS"/>
                        <a:sym typeface="Trebuchet MS"/>
                      </a:endParaRPr>
                    </a:p>
                    <a:p>
                      <a:pPr indent="0" lvl="0" marL="97790" marR="0" rtl="0" algn="l">
                        <a:lnSpc>
                          <a:spcPct val="100000"/>
                        </a:lnSpc>
                        <a:spcBef>
                          <a:spcPts val="20"/>
                        </a:spcBef>
                        <a:spcAft>
                          <a:spcPts val="0"/>
                        </a:spcAft>
                        <a:buNone/>
                      </a:pPr>
                      <a:r>
                        <a:rPr lang="en-US" sz="1550" u="none" cap="none" strike="noStrike">
                          <a:solidFill>
                            <a:srgbClr val="374151"/>
                          </a:solidFill>
                          <a:latin typeface="Trebuchet MS"/>
                          <a:ea typeface="Trebuchet MS"/>
                          <a:cs typeface="Trebuchet MS"/>
                          <a:sym typeface="Trebuchet MS"/>
                        </a:rPr>
                        <a:t>end involves adapting	a pre-</a:t>
                      </a:r>
                      <a:endParaRPr sz="1550" u="none" cap="none" strike="noStrike">
                        <a:latin typeface="Trebuchet MS"/>
                        <a:ea typeface="Trebuchet MS"/>
                        <a:cs typeface="Trebuchet MS"/>
                        <a:sym typeface="Trebuchet MS"/>
                      </a:endParaRPr>
                    </a:p>
                    <a:p>
                      <a:pPr indent="0" lvl="0" marL="97790" marR="0" rtl="0" algn="l">
                        <a:lnSpc>
                          <a:spcPct val="100000"/>
                        </a:lnSpc>
                        <a:spcBef>
                          <a:spcPts val="95"/>
                        </a:spcBef>
                        <a:spcAft>
                          <a:spcPts val="0"/>
                        </a:spcAft>
                        <a:buNone/>
                      </a:pPr>
                      <a:r>
                        <a:rPr lang="en-US" sz="1550" u="none" cap="none" strike="noStrike">
                          <a:solidFill>
                            <a:srgbClr val="374151"/>
                          </a:solidFill>
                          <a:latin typeface="Trebuchet MS"/>
                          <a:ea typeface="Trebuchet MS"/>
                          <a:cs typeface="Trebuchet MS"/>
                          <a:sym typeface="Trebuchet MS"/>
                        </a:rPr>
                        <a:t>trained MoCo v2 model with a 3</a:t>
                      </a:r>
                      <a:endParaRPr sz="1550" u="none" cap="none" strike="noStrike">
                        <a:latin typeface="Trebuchet MS"/>
                        <a:ea typeface="Trebuchet MS"/>
                        <a:cs typeface="Trebuchet MS"/>
                        <a:sym typeface="Trebuchet MS"/>
                      </a:endParaRPr>
                    </a:p>
                    <a:p>
                      <a:pPr indent="0" lvl="0" marL="97790" marR="125729" rtl="0" algn="l">
                        <a:lnSpc>
                          <a:spcPct val="104000"/>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 D convolutional layer fine- tuned using	the LRW dataset. This approach	eliminates the n eed for curriculum	learning an d reduces training time.</a:t>
                      </a:r>
                      <a:endParaRPr sz="1550" u="none" cap="none" strike="noStrike">
                        <a:latin typeface="Trebuchet MS"/>
                        <a:ea typeface="Trebuchet MS"/>
                        <a:cs typeface="Trebuchet MS"/>
                        <a:sym typeface="Trebuchet MS"/>
                      </a:endParaRPr>
                    </a:p>
                  </a:txBody>
                  <a:tcPr marT="82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100330" marR="0" rtl="0" algn="l">
                        <a:lnSpc>
                          <a:spcPct val="100000"/>
                        </a:lnSpc>
                        <a:spcBef>
                          <a:spcPts val="0"/>
                        </a:spcBef>
                        <a:spcAft>
                          <a:spcPts val="0"/>
                        </a:spcAft>
                        <a:buNone/>
                      </a:pPr>
                      <a:r>
                        <a:rPr lang="en-US" sz="1550" u="none" cap="none" strike="noStrike">
                          <a:latin typeface="Trebuchet MS"/>
                          <a:ea typeface="Trebuchet MS"/>
                          <a:cs typeface="Trebuchet MS"/>
                          <a:sym typeface="Trebuchet MS"/>
                        </a:rPr>
                        <a:t>Pros:</a:t>
                      </a:r>
                      <a:endParaRPr sz="1550" u="none" cap="none" strike="noStrike">
                        <a:latin typeface="Trebuchet MS"/>
                        <a:ea typeface="Trebuchet MS"/>
                        <a:cs typeface="Trebuchet MS"/>
                        <a:sym typeface="Trebuchet MS"/>
                      </a:endParaRPr>
                    </a:p>
                    <a:p>
                      <a:pPr indent="-57149" lvl="0" marL="157480" marR="30480" rtl="0" algn="l">
                        <a:lnSpc>
                          <a:spcPct val="125806"/>
                        </a:lnSpc>
                        <a:spcBef>
                          <a:spcPts val="5"/>
                        </a:spcBef>
                        <a:spcAft>
                          <a:spcPts val="0"/>
                        </a:spcAft>
                        <a:buNone/>
                      </a:pPr>
                      <a:r>
                        <a:rPr lang="en-US" sz="1550" u="none" cap="none" strike="noStrike">
                          <a:latin typeface="Trebuchet MS"/>
                          <a:ea typeface="Trebuchet MS"/>
                          <a:cs typeface="Trebuchet MS"/>
                          <a:sym typeface="Trebuchet MS"/>
                        </a:rPr>
                        <a:t>1.</a:t>
                      </a:r>
                      <a:r>
                        <a:rPr b="1" lang="en-US" sz="1550" u="none" cap="none" strike="noStrike">
                          <a:latin typeface="Trebuchet MS"/>
                          <a:ea typeface="Trebuchet MS"/>
                          <a:cs typeface="Trebuchet MS"/>
                          <a:sym typeface="Trebuchet MS"/>
                        </a:rPr>
                        <a:t>Leveraging on Unimodal Self-</a:t>
                      </a:r>
                      <a:endParaRPr sz="1550" u="none" cap="none" strike="noStrike">
                        <a:latin typeface="Trebuchet MS"/>
                        <a:ea typeface="Trebuchet MS"/>
                        <a:cs typeface="Trebuchet MS"/>
                        <a:sym typeface="Trebuchet MS"/>
                      </a:endParaRPr>
                    </a:p>
                    <a:p>
                      <a:pPr indent="95250" lvl="0" marL="5080" marR="269240" rtl="0" algn="l">
                        <a:lnSpc>
                          <a:spcPct val="105000"/>
                        </a:lnSpc>
                        <a:spcBef>
                          <a:spcPts val="0"/>
                        </a:spcBef>
                        <a:spcAft>
                          <a:spcPts val="0"/>
                        </a:spcAft>
                        <a:buNone/>
                      </a:pPr>
                      <a:r>
                        <a:rPr b="1" lang="en-US" sz="1550" u="none" cap="none" strike="noStrike">
                          <a:latin typeface="Trebuchet MS"/>
                          <a:ea typeface="Trebuchet MS"/>
                          <a:cs typeface="Trebuchet MS"/>
                          <a:sym typeface="Trebuchet MS"/>
                        </a:rPr>
                        <a:t>Supervised Learning in multimodal environme nts to improve AVSR </a:t>
                      </a:r>
                      <a:r>
                        <a:rPr lang="en-US" sz="1550" u="none" cap="none" strike="noStrike">
                          <a:solidFill>
                            <a:srgbClr val="374151"/>
                          </a:solidFill>
                          <a:latin typeface="Trebuchet MS"/>
                          <a:ea typeface="Trebuchet MS"/>
                          <a:cs typeface="Trebuchet MS"/>
                          <a:sym typeface="Trebuchet MS"/>
                        </a:rPr>
                        <a:t>Cons:</a:t>
                      </a:r>
                      <a:endParaRPr sz="1550" u="none" cap="none" strike="noStrike">
                        <a:latin typeface="Trebuchet MS"/>
                        <a:ea typeface="Trebuchet MS"/>
                        <a:cs typeface="Trebuchet MS"/>
                        <a:sym typeface="Trebuchet MS"/>
                      </a:endParaRPr>
                    </a:p>
                    <a:p>
                      <a:pPr indent="0" lvl="0" marL="100330" marR="24765" rtl="0" algn="l">
                        <a:lnSpc>
                          <a:spcPct val="100899"/>
                        </a:lnSpc>
                        <a:spcBef>
                          <a:spcPts val="150"/>
                        </a:spcBef>
                        <a:spcAft>
                          <a:spcPts val="0"/>
                        </a:spcAft>
                        <a:buNone/>
                      </a:pPr>
                      <a:r>
                        <a:rPr lang="en-US" sz="1550" u="none" cap="none" strike="noStrike">
                          <a:solidFill>
                            <a:srgbClr val="374151"/>
                          </a:solidFill>
                          <a:latin typeface="Trebuchet MS"/>
                          <a:ea typeface="Trebuchet MS"/>
                          <a:cs typeface="Trebuchet MS"/>
                          <a:sym typeface="Trebuchet MS"/>
                        </a:rPr>
                        <a:t>Complexity of model modif ication</a:t>
                      </a:r>
                      <a:endParaRPr sz="1550" u="none" cap="none" strike="noStrike">
                        <a:latin typeface="Trebuchet MS"/>
                        <a:ea typeface="Trebuchet MS"/>
                        <a:cs typeface="Trebuchet MS"/>
                        <a:sym typeface="Trebuchet MS"/>
                      </a:endParaRPr>
                    </a:p>
                  </a:txBody>
                  <a:tcPr marT="47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102235" marR="0" rtl="0" algn="l">
                        <a:lnSpc>
                          <a:spcPct val="100099"/>
                        </a:lnSpc>
                        <a:spcBef>
                          <a:spcPts val="0"/>
                        </a:spcBef>
                        <a:spcAft>
                          <a:spcPts val="0"/>
                        </a:spcAft>
                        <a:buNone/>
                      </a:pPr>
                      <a:r>
                        <a:rPr lang="en-US" sz="1550" u="none" cap="none" strike="noStrike">
                          <a:latin typeface="Calibri"/>
                          <a:ea typeface="Calibri"/>
                          <a:cs typeface="Calibri"/>
                          <a:sym typeface="Calibri"/>
                        </a:rPr>
                        <a:t>paper highlights the successful utilization of self-supervised learning for Audio-Visual Speech Recognition (AVSR), resulting in an impressive 30% relative improvement, particularly in the audio modality due to the larger training data scale. The authors also discuss future directions in self-supervised learning, aiming to explore temporal correlations in the visual domain and cross-modal correlations between audio and visual,</a:t>
                      </a:r>
                      <a:endParaRPr sz="155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graphicFrame>
        <p:nvGraphicFramePr>
          <p:cNvPr id="194" name="Google Shape;194;p17"/>
          <p:cNvGraphicFramePr/>
          <p:nvPr/>
        </p:nvGraphicFramePr>
        <p:xfrm>
          <a:off x="313194" y="190245"/>
          <a:ext cx="3000000" cy="3000000"/>
        </p:xfrm>
        <a:graphic>
          <a:graphicData uri="http://schemas.openxmlformats.org/drawingml/2006/table">
            <a:tbl>
              <a:tblPr bandRow="1" firstRow="1">
                <a:noFill/>
                <a:tableStyleId>{8D087850-A038-4D16-AF0C-077F7C12058B}</a:tableStyleId>
              </a:tblPr>
              <a:tblGrid>
                <a:gridCol w="1190000"/>
                <a:gridCol w="1964050"/>
                <a:gridCol w="4453250"/>
                <a:gridCol w="1991350"/>
                <a:gridCol w="1973575"/>
              </a:tblGrid>
              <a:tr h="375925">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3175"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r>
              <a:tr h="6284600">
                <a:tc>
                  <a:txBody>
                    <a:bodyPr/>
                    <a:lstStyle/>
                    <a:p>
                      <a:pPr indent="0" lvl="0" marL="95250" marR="59055" rtl="0" algn="l">
                        <a:lnSpc>
                          <a:spcPct val="99700"/>
                        </a:lnSpc>
                        <a:spcBef>
                          <a:spcPts val="0"/>
                        </a:spcBef>
                        <a:spcAft>
                          <a:spcPts val="0"/>
                        </a:spcAft>
                        <a:buNone/>
                      </a:pPr>
                      <a:r>
                        <a:rPr lang="en-US" sz="1800" u="none" cap="none" strike="noStrike">
                          <a:latin typeface="Trebuchet MS"/>
                          <a:ea typeface="Trebuchet MS"/>
                          <a:cs typeface="Trebuchet MS"/>
                          <a:sym typeface="Trebuchet MS"/>
                        </a:rPr>
                        <a:t>Lip Readi ng using Neural Ne twork	an d Deep le arning(20 19)</a:t>
                      </a:r>
                      <a:endParaRPr sz="1800" u="none" cap="none" strike="noStrike">
                        <a:latin typeface="Trebuchet MS"/>
                        <a:ea typeface="Trebuchet MS"/>
                        <a:cs typeface="Trebuchet MS"/>
                        <a:sym typeface="Trebuchet MS"/>
                      </a:endParaRPr>
                    </a:p>
                  </a:txBody>
                  <a:tcPr marT="29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104774" lvl="0" marL="1270" marR="26669" rtl="0" algn="l">
                        <a:lnSpc>
                          <a:spcPct val="100800"/>
                        </a:lnSpc>
                        <a:spcBef>
                          <a:spcPts val="0"/>
                        </a:spcBef>
                        <a:spcAft>
                          <a:spcPts val="0"/>
                        </a:spcAft>
                        <a:buSzPts val="1650"/>
                        <a:buFont typeface="Calibri"/>
                        <a:buAutoNum type="arabicPeriod"/>
                      </a:pPr>
                      <a:r>
                        <a:rPr lang="en-US" sz="1800" u="none" cap="none" strike="noStrike">
                          <a:latin typeface="Calibri"/>
                          <a:ea typeface="Calibri"/>
                          <a:cs typeface="Calibri"/>
                          <a:sym typeface="Calibri"/>
                        </a:rPr>
                        <a:t>	Addressing Gaps in Existing Approaches</a:t>
                      </a:r>
                      <a:endParaRPr sz="1800" u="none" cap="none" strike="noStrike">
                        <a:latin typeface="Calibri"/>
                        <a:ea typeface="Calibri"/>
                        <a:cs typeface="Calibri"/>
                        <a:sym typeface="Calibri"/>
                      </a:endParaRPr>
                    </a:p>
                    <a:p>
                      <a:pPr indent="0" lvl="0" marL="0" marR="3175" rtl="0" algn="l">
                        <a:lnSpc>
                          <a:spcPct val="100000"/>
                        </a:lnSpc>
                        <a:spcBef>
                          <a:spcPts val="135"/>
                        </a:spcBef>
                        <a:spcAft>
                          <a:spcPts val="0"/>
                        </a:spcAft>
                        <a:buSzPts val="1800"/>
                        <a:buFont typeface="Calibri"/>
                        <a:buNone/>
                      </a:pPr>
                      <a:r>
                        <a:t/>
                      </a:r>
                      <a:endParaRPr sz="1800" u="none" cap="none" strike="noStrike">
                        <a:latin typeface="Times New Roman"/>
                        <a:ea typeface="Times New Roman"/>
                        <a:cs typeface="Times New Roman"/>
                        <a:sym typeface="Times New Roman"/>
                      </a:endParaRPr>
                    </a:p>
                    <a:p>
                      <a:pPr indent="-104774" lvl="0" marL="1270" marR="0" rtl="0" algn="l">
                        <a:lnSpc>
                          <a:spcPct val="99700"/>
                        </a:lnSpc>
                        <a:spcBef>
                          <a:spcPts val="0"/>
                        </a:spcBef>
                        <a:spcAft>
                          <a:spcPts val="0"/>
                        </a:spcAft>
                        <a:buSzPts val="1650"/>
                        <a:buFont typeface="Calibri"/>
                        <a:buAutoNum type="arabicPeriod"/>
                      </a:pPr>
                      <a:r>
                        <a:rPr lang="en-US" sz="1800" u="none" cap="none" strike="noStrike">
                          <a:latin typeface="Calibri"/>
                          <a:ea typeface="Calibri"/>
                          <a:cs typeface="Calibri"/>
                          <a:sym typeface="Calibri"/>
                        </a:rPr>
                        <a:t>	Exploration of Performance Metrics Real-world Applicability</a:t>
                      </a:r>
                      <a:endParaRPr sz="1800" u="none" cap="none" strike="noStrike">
                        <a:latin typeface="Calibri"/>
                        <a:ea typeface="Calibri"/>
                        <a:cs typeface="Calibri"/>
                        <a:sym typeface="Calibri"/>
                      </a:endParaRPr>
                    </a:p>
                  </a:txBody>
                  <a:tcPr marT="171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97790" marR="330200" rtl="0" algn="l">
                        <a:lnSpc>
                          <a:spcPct val="105000"/>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A subset of the dataset was trained on two separate  CNN architectures.. The Haar feat ure-</a:t>
                      </a:r>
                      <a:endParaRPr sz="1550" u="none" cap="none" strike="noStrike">
                        <a:latin typeface="Trebuchet MS"/>
                        <a:ea typeface="Trebuchet MS"/>
                        <a:cs typeface="Trebuchet MS"/>
                        <a:sym typeface="Trebuchet MS"/>
                      </a:endParaRPr>
                    </a:p>
                    <a:p>
                      <a:pPr indent="-57150" lvl="0" marL="154940" marR="348615" rtl="0" algn="l">
                        <a:lnSpc>
                          <a:spcPct val="125806"/>
                        </a:lnSpc>
                        <a:spcBef>
                          <a:spcPts val="80"/>
                        </a:spcBef>
                        <a:spcAft>
                          <a:spcPts val="0"/>
                        </a:spcAft>
                        <a:buNone/>
                      </a:pPr>
                      <a:r>
                        <a:rPr lang="en-US" sz="1550" u="none" cap="none" strike="noStrike">
                          <a:solidFill>
                            <a:srgbClr val="374151"/>
                          </a:solidFill>
                          <a:latin typeface="Trebuchet MS"/>
                          <a:ea typeface="Trebuchet MS"/>
                          <a:cs typeface="Trebuchet MS"/>
                          <a:sym typeface="Trebuchet MS"/>
                        </a:rPr>
                        <a:t>based classifier is used to detect	objects in the images.The algorithm required a</a:t>
                      </a:r>
                      <a:endParaRPr sz="1550" u="none" cap="none" strike="noStrike">
                        <a:latin typeface="Trebuchet MS"/>
                        <a:ea typeface="Trebuchet MS"/>
                        <a:cs typeface="Trebuchet MS"/>
                        <a:sym typeface="Trebuchet MS"/>
                      </a:endParaRPr>
                    </a:p>
                    <a:p>
                      <a:pPr indent="0" lvl="0" marL="97790" marR="0" rtl="0" algn="l">
                        <a:lnSpc>
                          <a:spcPct val="100000"/>
                        </a:lnSpc>
                        <a:spcBef>
                          <a:spcPts val="20"/>
                        </a:spcBef>
                        <a:spcAft>
                          <a:spcPts val="0"/>
                        </a:spcAft>
                        <a:buNone/>
                      </a:pPr>
                      <a:r>
                        <a:rPr lang="en-US" sz="1550" u="none" cap="none" strike="noStrike">
                          <a:solidFill>
                            <a:srgbClr val="374151"/>
                          </a:solidFill>
                          <a:latin typeface="Trebuchet MS"/>
                          <a:ea typeface="Trebuchet MS"/>
                          <a:cs typeface="Trebuchet MS"/>
                          <a:sym typeface="Trebuchet MS"/>
                        </a:rPr>
                        <a:t>set of  positive images (frontal face with mo</a:t>
                      </a:r>
                      <a:endParaRPr sz="1550" u="none" cap="none" strike="noStrike">
                        <a:latin typeface="Trebuchet MS"/>
                        <a:ea typeface="Trebuchet MS"/>
                        <a:cs typeface="Trebuchet MS"/>
                        <a:sym typeface="Trebuchet MS"/>
                      </a:endParaRPr>
                    </a:p>
                    <a:p>
                      <a:pPr indent="0" lvl="0" marL="97790" marR="368935" rtl="0" algn="l">
                        <a:lnSpc>
                          <a:spcPct val="103600"/>
                        </a:lnSpc>
                        <a:spcBef>
                          <a:spcPts val="25"/>
                        </a:spcBef>
                        <a:spcAft>
                          <a:spcPts val="0"/>
                        </a:spcAft>
                        <a:buNone/>
                      </a:pPr>
                      <a:r>
                        <a:rPr lang="en-US" sz="1550" u="none" cap="none" strike="noStrike">
                          <a:solidFill>
                            <a:srgbClr val="374151"/>
                          </a:solidFill>
                          <a:latin typeface="Trebuchet MS"/>
                          <a:ea typeface="Trebuchet MS"/>
                          <a:cs typeface="Trebuchet MS"/>
                          <a:sym typeface="Trebuchet MS"/>
                        </a:rPr>
                        <a:t>uth visible) and  negative images (non- frontal face) to train the	classifier. Then, t he specific feature (ROI) was	extracted fro m the</a:t>
                      </a:r>
                      <a:endParaRPr sz="1550" u="none" cap="none" strike="noStrike">
                        <a:latin typeface="Trebuchet MS"/>
                        <a:ea typeface="Trebuchet MS"/>
                        <a:cs typeface="Trebuchet MS"/>
                        <a:sym typeface="Trebuchet MS"/>
                      </a:endParaRPr>
                    </a:p>
                    <a:p>
                      <a:pPr indent="0" lvl="0" marL="97790" marR="0" rtl="0" algn="l">
                        <a:lnSpc>
                          <a:spcPct val="100000"/>
                        </a:lnSpc>
                        <a:spcBef>
                          <a:spcPts val="90"/>
                        </a:spcBef>
                        <a:spcAft>
                          <a:spcPts val="0"/>
                        </a:spcAft>
                        <a:buNone/>
                      </a:pPr>
                      <a:r>
                        <a:rPr lang="en-US" sz="1550" u="none" cap="none" strike="noStrike">
                          <a:solidFill>
                            <a:srgbClr val="374151"/>
                          </a:solidFill>
                          <a:latin typeface="Trebuchet MS"/>
                          <a:ea typeface="Trebuchet MS"/>
                          <a:cs typeface="Trebuchet MS"/>
                          <a:sym typeface="Trebuchet MS"/>
                        </a:rPr>
                        <a:t>image. Convolutional Neural	Network (CNN</a:t>
                      </a:r>
                      <a:endParaRPr sz="1550" u="none" cap="none" strike="noStrike">
                        <a:latin typeface="Trebuchet MS"/>
                        <a:ea typeface="Trebuchet MS"/>
                        <a:cs typeface="Trebuchet MS"/>
                        <a:sym typeface="Trebuchet MS"/>
                      </a:endParaRPr>
                    </a:p>
                    <a:p>
                      <a:pPr indent="0" lvl="0" marL="97790" marR="348615" rtl="0" algn="l">
                        <a:lnSpc>
                          <a:spcPct val="104900"/>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 is a class of Neural Network	system in	a s tandard multi-layered network.Oxford-</a:t>
                      </a:r>
                      <a:endParaRPr sz="1550" u="none" cap="none" strike="noStrike">
                        <a:latin typeface="Trebuchet MS"/>
                        <a:ea typeface="Trebuchet MS"/>
                        <a:cs typeface="Trebuchet MS"/>
                        <a:sym typeface="Trebuchet MS"/>
                      </a:endParaRPr>
                    </a:p>
                    <a:p>
                      <a:pPr indent="0" lvl="0" marL="97790" marR="369570" rtl="0" algn="just">
                        <a:lnSpc>
                          <a:spcPct val="125806"/>
                        </a:lnSpc>
                        <a:spcBef>
                          <a:spcPts val="10"/>
                        </a:spcBef>
                        <a:spcAft>
                          <a:spcPts val="0"/>
                        </a:spcAft>
                        <a:buNone/>
                      </a:pPr>
                      <a:r>
                        <a:rPr lang="en-US" sz="1550" u="none" cap="none" strike="noStrike">
                          <a:solidFill>
                            <a:srgbClr val="374151"/>
                          </a:solidFill>
                          <a:latin typeface="Trebuchet MS"/>
                          <a:ea typeface="Trebuchet MS"/>
                          <a:cs typeface="Trebuchet MS"/>
                          <a:sym typeface="Trebuchet MS"/>
                        </a:rPr>
                        <a:t>BBC LRW dataset used for training it consist s dataset consists of short</a:t>
                      </a:r>
                      <a:endParaRPr sz="1550" u="none" cap="none" strike="noStrike">
                        <a:latin typeface="Trebuchet MS"/>
                        <a:ea typeface="Trebuchet MS"/>
                        <a:cs typeface="Trebuchet MS"/>
                        <a:sym typeface="Trebuchet MS"/>
                      </a:endParaRPr>
                    </a:p>
                    <a:p>
                      <a:pPr indent="0" lvl="0" marL="97790" marR="323850" rtl="0" algn="just">
                        <a:lnSpc>
                          <a:spcPct val="125806"/>
                        </a:lnSpc>
                        <a:spcBef>
                          <a:spcPts val="5"/>
                        </a:spcBef>
                        <a:spcAft>
                          <a:spcPts val="0"/>
                        </a:spcAft>
                        <a:buNone/>
                      </a:pPr>
                      <a:r>
                        <a:rPr lang="en-US" sz="1550" u="none" cap="none" strike="noStrike">
                          <a:solidFill>
                            <a:srgbClr val="374151"/>
                          </a:solidFill>
                          <a:latin typeface="Trebuchet MS"/>
                          <a:ea typeface="Trebuchet MS"/>
                          <a:cs typeface="Trebuchet MS"/>
                          <a:sym typeface="Trebuchet MS"/>
                        </a:rPr>
                        <a:t>video clip segments of 1.16 seconds (appro ximately 29 frames) and contains 500 differ ent word instances with up to 1000 utteranc es  for each word spoken by different speak</a:t>
                      </a:r>
                      <a:endParaRPr sz="1550" u="none" cap="none" strike="noStrike">
                        <a:latin typeface="Trebuchet MS"/>
                        <a:ea typeface="Trebuchet MS"/>
                        <a:cs typeface="Trebuchet MS"/>
                        <a:sym typeface="Trebuchet MS"/>
                      </a:endParaRPr>
                    </a:p>
                    <a:p>
                      <a:pPr indent="0" lvl="0" marL="97790" marR="308610" rtl="0" algn="just">
                        <a:lnSpc>
                          <a:spcPct val="100899"/>
                        </a:lnSpc>
                        <a:spcBef>
                          <a:spcPts val="5"/>
                        </a:spcBef>
                        <a:spcAft>
                          <a:spcPts val="0"/>
                        </a:spcAft>
                        <a:buNone/>
                      </a:pPr>
                      <a:r>
                        <a:rPr lang="en-US" sz="1550" u="none" cap="none" strike="noStrike">
                          <a:solidFill>
                            <a:srgbClr val="374151"/>
                          </a:solidFill>
                          <a:latin typeface="Trebuchet MS"/>
                          <a:ea typeface="Trebuchet MS"/>
                          <a:cs typeface="Trebuchet MS"/>
                          <a:sym typeface="Trebuchet MS"/>
                        </a:rPr>
                        <a:t>ers. It was  generated using a multistage pip eline for a specific  purpose of audio-</a:t>
                      </a:r>
                      <a:endParaRPr sz="1550" u="none" cap="none" strike="noStrike">
                        <a:latin typeface="Trebuchet MS"/>
                        <a:ea typeface="Trebuchet MS"/>
                        <a:cs typeface="Trebuchet MS"/>
                        <a:sym typeface="Trebuchet MS"/>
                      </a:endParaRPr>
                    </a:p>
                    <a:p>
                      <a:pPr indent="0" lvl="0" marL="97790" marR="0" rtl="0" algn="l">
                        <a:lnSpc>
                          <a:spcPct val="100000"/>
                        </a:lnSpc>
                        <a:spcBef>
                          <a:spcPts val="95"/>
                        </a:spcBef>
                        <a:spcAft>
                          <a:spcPts val="0"/>
                        </a:spcAft>
                        <a:buNone/>
                      </a:pPr>
                      <a:r>
                        <a:rPr lang="en-US" sz="1550" u="none" cap="none" strike="noStrike">
                          <a:solidFill>
                            <a:srgbClr val="374151"/>
                          </a:solidFill>
                          <a:latin typeface="Trebuchet MS"/>
                          <a:ea typeface="Trebuchet MS"/>
                          <a:cs typeface="Trebuchet MS"/>
                          <a:sym typeface="Trebuchet MS"/>
                        </a:rPr>
                        <a:t>visual speech recognitionThe techniques lik</a:t>
                      </a:r>
                      <a:endParaRPr sz="1550" u="none" cap="none" strike="noStrike">
                        <a:latin typeface="Trebuchet MS"/>
                        <a:ea typeface="Trebuchet MS"/>
                        <a:cs typeface="Trebuchet MS"/>
                        <a:sym typeface="Trebuchet MS"/>
                      </a:endParaRPr>
                    </a:p>
                    <a:p>
                      <a:pPr indent="0" lvl="0" marL="97790" marR="0" rtl="0" algn="l">
                        <a:lnSpc>
                          <a:spcPct val="100000"/>
                        </a:lnSpc>
                        <a:spcBef>
                          <a:spcPts val="90"/>
                        </a:spcBef>
                        <a:spcAft>
                          <a:spcPts val="0"/>
                        </a:spcAft>
                        <a:buNone/>
                      </a:pPr>
                      <a:r>
                        <a:rPr lang="en-US" sz="1550" u="none" cap="none" strike="noStrike">
                          <a:solidFill>
                            <a:srgbClr val="374151"/>
                          </a:solidFill>
                          <a:latin typeface="Trebuchet MS"/>
                          <a:ea typeface="Trebuchet MS"/>
                          <a:cs typeface="Trebuchet MS"/>
                          <a:sym typeface="Trebuchet MS"/>
                        </a:rPr>
                        <a:t>e Dropout is used which</a:t>
                      </a:r>
                      <a:endParaRPr sz="1550" u="none" cap="none" strike="noStrike">
                        <a:latin typeface="Trebuchet MS"/>
                        <a:ea typeface="Trebuchet MS"/>
                        <a:cs typeface="Trebuchet MS"/>
                        <a:sym typeface="Trebuchet MS"/>
                      </a:endParaRPr>
                    </a:p>
                    <a:p>
                      <a:pPr indent="0" lvl="0" marL="97790" marR="332105" rtl="0" algn="l">
                        <a:lnSpc>
                          <a:spcPct val="105000"/>
                        </a:lnSpc>
                        <a:spcBef>
                          <a:spcPts val="75"/>
                        </a:spcBef>
                        <a:spcAft>
                          <a:spcPts val="0"/>
                        </a:spcAft>
                        <a:buNone/>
                      </a:pPr>
                      <a:r>
                        <a:rPr lang="en-US" sz="1550" u="none" cap="none" strike="noStrike">
                          <a:solidFill>
                            <a:srgbClr val="374151"/>
                          </a:solidFill>
                          <a:latin typeface="Trebuchet MS"/>
                          <a:ea typeface="Trebuchet MS"/>
                          <a:cs typeface="Trebuchet MS"/>
                          <a:sym typeface="Trebuchet MS"/>
                        </a:rPr>
                        <a:t>isregularization technique that helps to red uce	overfitting and improve the generalizat</a:t>
                      </a:r>
                      <a:endParaRPr sz="1550" u="none" cap="none" strike="noStrike">
                        <a:latin typeface="Trebuchet MS"/>
                        <a:ea typeface="Trebuchet MS"/>
                        <a:cs typeface="Trebuchet MS"/>
                        <a:sym typeface="Trebuchet MS"/>
                      </a:endParaRPr>
                    </a:p>
                  </a:txBody>
                  <a:tcPr marT="82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100965" marR="0" rtl="0" algn="l">
                        <a:lnSpc>
                          <a:spcPct val="100000"/>
                        </a:lnSpc>
                        <a:spcBef>
                          <a:spcPts val="0"/>
                        </a:spcBef>
                        <a:spcAft>
                          <a:spcPts val="0"/>
                        </a:spcAft>
                        <a:buNone/>
                      </a:pPr>
                      <a:r>
                        <a:rPr lang="en-US" sz="1800" u="none" cap="none" strike="noStrike">
                          <a:latin typeface="Trebuchet MS"/>
                          <a:ea typeface="Trebuchet MS"/>
                          <a:cs typeface="Trebuchet MS"/>
                          <a:sym typeface="Trebuchet MS"/>
                        </a:rPr>
                        <a:t>Pros:</a:t>
                      </a:r>
                      <a:endParaRPr sz="1800" u="none" cap="none" strike="noStrike">
                        <a:latin typeface="Trebuchet MS"/>
                        <a:ea typeface="Trebuchet MS"/>
                        <a:cs typeface="Trebuchet MS"/>
                        <a:sym typeface="Trebuchet MS"/>
                      </a:endParaRPr>
                    </a:p>
                    <a:p>
                      <a:pPr indent="0" lvl="0" marL="100965" marR="83185" rtl="0" algn="l">
                        <a:lnSpc>
                          <a:spcPct val="100800"/>
                        </a:lnSpc>
                        <a:spcBef>
                          <a:spcPts val="5"/>
                        </a:spcBef>
                        <a:spcAft>
                          <a:spcPts val="0"/>
                        </a:spcAft>
                        <a:buNone/>
                      </a:pPr>
                      <a:r>
                        <a:rPr lang="en-US" sz="1800" u="none" cap="none" strike="noStrike">
                          <a:latin typeface="Trebuchet MS"/>
                          <a:ea typeface="Trebuchet MS"/>
                          <a:cs typeface="Trebuchet MS"/>
                          <a:sym typeface="Trebuchet MS"/>
                        </a:rPr>
                        <a:t>Security applicati ons</a:t>
                      </a:r>
                      <a:endParaRPr sz="1800" u="none" cap="none" strike="noStrike">
                        <a:latin typeface="Trebuchet MS"/>
                        <a:ea typeface="Trebuchet MS"/>
                        <a:cs typeface="Trebuchet MS"/>
                        <a:sym typeface="Trebuchet MS"/>
                      </a:endParaRPr>
                    </a:p>
                    <a:p>
                      <a:pPr indent="0" lvl="0" marL="5715" marR="0" rtl="0" algn="l">
                        <a:lnSpc>
                          <a:spcPct val="116388"/>
                        </a:lnSpc>
                        <a:spcBef>
                          <a:spcPts val="15"/>
                        </a:spcBef>
                        <a:spcAft>
                          <a:spcPts val="0"/>
                        </a:spcAft>
                        <a:buNone/>
                      </a:pPr>
                      <a:r>
                        <a:rPr lang="en-US" sz="1800" u="none" cap="none" strike="noStrike">
                          <a:latin typeface="Trebuchet MS"/>
                          <a:ea typeface="Trebuchet MS"/>
                          <a:cs typeface="Trebuchet MS"/>
                          <a:sym typeface="Trebuchet MS"/>
                        </a:rPr>
                        <a:t>Cons:</a:t>
                      </a:r>
                      <a:endParaRPr sz="1800" u="none" cap="none" strike="noStrike">
                        <a:latin typeface="Trebuchet MS"/>
                        <a:ea typeface="Trebuchet MS"/>
                        <a:cs typeface="Trebuchet MS"/>
                        <a:sym typeface="Trebuchet MS"/>
                      </a:endParaRPr>
                    </a:p>
                    <a:p>
                      <a:pPr indent="0" lvl="0" marL="100965" marR="0" rtl="0" algn="l">
                        <a:lnSpc>
                          <a:spcPct val="116388"/>
                        </a:lnSpc>
                        <a:spcBef>
                          <a:spcPts val="0"/>
                        </a:spcBef>
                        <a:spcAft>
                          <a:spcPts val="0"/>
                        </a:spcAft>
                        <a:buNone/>
                      </a:pPr>
                      <a:r>
                        <a:rPr lang="en-US" sz="1800" u="none" cap="none" strike="noStrike">
                          <a:latin typeface="Trebuchet MS"/>
                          <a:ea typeface="Trebuchet MS"/>
                          <a:cs typeface="Trebuchet MS"/>
                          <a:sym typeface="Trebuchet MS"/>
                        </a:rPr>
                        <a:t>limited lip re</a:t>
                      </a:r>
                      <a:endParaRPr sz="1800" u="none" cap="none" strike="noStrike">
                        <a:latin typeface="Trebuchet MS"/>
                        <a:ea typeface="Trebuchet MS"/>
                        <a:cs typeface="Trebuchet MS"/>
                        <a:sym typeface="Trebuchet MS"/>
                      </a:endParaRPr>
                    </a:p>
                    <a:p>
                      <a:pPr indent="0" lvl="0" marL="100965" marR="629285" rtl="0" algn="l">
                        <a:lnSpc>
                          <a:spcPct val="100899"/>
                        </a:lnSpc>
                        <a:spcBef>
                          <a:spcPts val="75"/>
                        </a:spcBef>
                        <a:spcAft>
                          <a:spcPts val="0"/>
                        </a:spcAft>
                        <a:buNone/>
                      </a:pPr>
                      <a:r>
                        <a:rPr lang="en-US" sz="1800" u="none" cap="none" strike="noStrike">
                          <a:latin typeface="Trebuchet MS"/>
                          <a:ea typeface="Trebuchet MS"/>
                          <a:cs typeface="Trebuchet MS"/>
                          <a:sym typeface="Trebuchet MS"/>
                        </a:rPr>
                        <a:t>ading	accur acy</a:t>
                      </a:r>
                      <a:endParaRPr sz="1800" u="none" cap="none" strike="noStrike">
                        <a:latin typeface="Trebuchet MS"/>
                        <a:ea typeface="Trebuchet MS"/>
                        <a:cs typeface="Trebuchet MS"/>
                        <a:sym typeface="Trebuchet MS"/>
                      </a:endParaRPr>
                    </a:p>
                    <a:p>
                      <a:pPr indent="0" lvl="0" marL="100965" marR="165735" rtl="0" algn="l">
                        <a:lnSpc>
                          <a:spcPct val="116666"/>
                        </a:lnSpc>
                        <a:spcBef>
                          <a:spcPts val="210"/>
                        </a:spcBef>
                        <a:spcAft>
                          <a:spcPts val="0"/>
                        </a:spcAft>
                        <a:buNone/>
                      </a:pPr>
                      <a:r>
                        <a:rPr lang="en-US" sz="1800" u="none" cap="none" strike="noStrike">
                          <a:latin typeface="Trebuchet MS"/>
                          <a:ea typeface="Trebuchet MS"/>
                          <a:cs typeface="Trebuchet MS"/>
                          <a:sym typeface="Trebuchet MS"/>
                        </a:rPr>
                        <a:t>diverse language challenge</a:t>
                      </a:r>
                      <a:endParaRPr sz="1800" u="none" cap="none" strike="noStrike">
                        <a:latin typeface="Trebuchet MS"/>
                        <a:ea typeface="Trebuchet MS"/>
                        <a:cs typeface="Trebuchet MS"/>
                        <a:sym typeface="Trebuchet MS"/>
                      </a:endParaRPr>
                    </a:p>
                  </a:txBody>
                  <a:tcPr marT="38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102870" marR="530225" rtl="0" algn="l">
                        <a:lnSpc>
                          <a:spcPct val="100800"/>
                        </a:lnSpc>
                        <a:spcBef>
                          <a:spcPts val="0"/>
                        </a:spcBef>
                        <a:spcAft>
                          <a:spcPts val="0"/>
                        </a:spcAft>
                        <a:buNone/>
                      </a:pPr>
                      <a:r>
                        <a:rPr lang="en-US" sz="1800" u="none" cap="none" strike="noStrike">
                          <a:latin typeface="Calibri"/>
                          <a:ea typeface="Calibri"/>
                          <a:cs typeface="Calibri"/>
                          <a:sym typeface="Calibri"/>
                        </a:rPr>
                        <a:t>In conclusion, the developed</a:t>
                      </a:r>
                      <a:endParaRPr sz="1800" u="none" cap="none" strike="noStrike">
                        <a:latin typeface="Calibri"/>
                        <a:ea typeface="Calibri"/>
                        <a:cs typeface="Calibri"/>
                        <a:sym typeface="Calibri"/>
                      </a:endParaRPr>
                    </a:p>
                    <a:p>
                      <a:pPr indent="0" lvl="0" marL="102870" marR="153670" rtl="0" algn="l">
                        <a:lnSpc>
                          <a:spcPct val="100800"/>
                        </a:lnSpc>
                        <a:spcBef>
                          <a:spcPts val="5"/>
                        </a:spcBef>
                        <a:spcAft>
                          <a:spcPts val="0"/>
                        </a:spcAft>
                        <a:buNone/>
                      </a:pPr>
                      <a:r>
                        <a:rPr lang="en-US" sz="1800" u="none" cap="none" strike="noStrike">
                          <a:latin typeface="Calibri"/>
                          <a:ea typeface="Calibri"/>
                          <a:cs typeface="Calibri"/>
                          <a:sym typeface="Calibri"/>
                        </a:rPr>
                        <a:t>neural networkfor lip reading, based on ResNet and</a:t>
                      </a:r>
                      <a:endParaRPr sz="1800" u="none" cap="none" strike="noStrike">
                        <a:latin typeface="Calibri"/>
                        <a:ea typeface="Calibri"/>
                        <a:cs typeface="Calibri"/>
                        <a:sym typeface="Calibri"/>
                      </a:endParaRPr>
                    </a:p>
                    <a:p>
                      <a:pPr indent="0" lvl="0" marL="102870" marR="0" rtl="0" algn="l">
                        <a:lnSpc>
                          <a:spcPct val="116666"/>
                        </a:lnSpc>
                        <a:spcBef>
                          <a:spcPts val="0"/>
                        </a:spcBef>
                        <a:spcAft>
                          <a:spcPts val="0"/>
                        </a:spcAft>
                        <a:buNone/>
                      </a:pPr>
                      <a:r>
                        <a:rPr lang="en-US" sz="1800" u="none" cap="none" strike="noStrike">
                          <a:latin typeface="Calibri"/>
                          <a:ea typeface="Calibri"/>
                          <a:cs typeface="Calibri"/>
                          <a:sym typeface="Calibri"/>
                        </a:rPr>
                        <a:t>GRU networks, dem</a:t>
                      </a:r>
                      <a:endParaRPr sz="1800" u="none" cap="none" strike="noStrike">
                        <a:latin typeface="Calibri"/>
                        <a:ea typeface="Calibri"/>
                        <a:cs typeface="Calibri"/>
                        <a:sym typeface="Calibri"/>
                      </a:endParaRPr>
                    </a:p>
                    <a:p>
                      <a:pPr indent="0" lvl="0" marL="102870" marR="39370" rtl="0" algn="l">
                        <a:lnSpc>
                          <a:spcPct val="100400"/>
                        </a:lnSpc>
                        <a:spcBef>
                          <a:spcPts val="5"/>
                        </a:spcBef>
                        <a:spcAft>
                          <a:spcPts val="0"/>
                        </a:spcAft>
                        <a:buNone/>
                      </a:pPr>
                      <a:r>
                        <a:rPr lang="en-US" sz="1800" u="none" cap="none" strike="noStrike">
                          <a:latin typeface="Calibri"/>
                          <a:ea typeface="Calibri"/>
                          <a:cs typeface="Calibri"/>
                          <a:sym typeface="Calibri"/>
                        </a:rPr>
                        <a:t>onstrates promising accuracy over 90% on the BBC dataset, while identifying areas for further exploration, such as improved performa nce with subjects havingfacial</a:t>
                      </a:r>
                      <a:endParaRPr sz="1800" u="none" cap="none" strike="noStrike">
                        <a:latin typeface="Calibri"/>
                        <a:ea typeface="Calibri"/>
                        <a:cs typeface="Calibri"/>
                        <a:sym typeface="Calibri"/>
                      </a:endParaRPr>
                    </a:p>
                  </a:txBody>
                  <a:tcPr marT="171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graphicFrame>
        <p:nvGraphicFramePr>
          <p:cNvPr id="199" name="Google Shape;199;p18"/>
          <p:cNvGraphicFramePr/>
          <p:nvPr/>
        </p:nvGraphicFramePr>
        <p:xfrm>
          <a:off x="251752" y="153415"/>
          <a:ext cx="3000000" cy="3000000"/>
        </p:xfrm>
        <a:graphic>
          <a:graphicData uri="http://schemas.openxmlformats.org/drawingml/2006/table">
            <a:tbl>
              <a:tblPr bandRow="1" firstRow="1">
                <a:noFill/>
                <a:tableStyleId>{8D087850-A038-4D16-AF0C-077F7C12058B}</a:tableStyleId>
              </a:tblPr>
              <a:tblGrid>
                <a:gridCol w="1543675"/>
                <a:gridCol w="1656725"/>
                <a:gridCol w="4197975"/>
                <a:gridCol w="1845300"/>
                <a:gridCol w="2447300"/>
              </a:tblGrid>
              <a:tr h="344175">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r>
              <a:tr h="6353175">
                <a:tc>
                  <a:txBody>
                    <a:bodyPr/>
                    <a:lstStyle/>
                    <a:p>
                      <a:pPr indent="0" lvl="0" marL="95250" marR="29844" rtl="0" algn="l">
                        <a:lnSpc>
                          <a:spcPct val="100099"/>
                        </a:lnSpc>
                        <a:spcBef>
                          <a:spcPts val="0"/>
                        </a:spcBef>
                        <a:spcAft>
                          <a:spcPts val="0"/>
                        </a:spcAft>
                        <a:buNone/>
                      </a:pPr>
                      <a:r>
                        <a:rPr lang="en-US" sz="1800" u="none" cap="none" strike="noStrike">
                          <a:latin typeface="Trebuchet MS"/>
                          <a:ea typeface="Trebuchet MS"/>
                          <a:cs typeface="Trebuchet MS"/>
                          <a:sym typeface="Trebuchet MS"/>
                        </a:rPr>
                        <a:t>Lip reading Using Facial Feature	Extr action	and D eep	Learning (2021)</a:t>
                      </a:r>
                      <a:endParaRPr sz="1800" u="none" cap="none" strike="noStrike">
                        <a:latin typeface="Trebuchet MS"/>
                        <a:ea typeface="Trebuchet MS"/>
                        <a:cs typeface="Trebuchet MS"/>
                        <a:sym typeface="Trebuchet MS"/>
                      </a:endParaRPr>
                    </a:p>
                  </a:txBody>
                  <a:tcPr marT="279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635" marR="140970" rtl="0" algn="l">
                        <a:lnSpc>
                          <a:spcPct val="100400"/>
                        </a:lnSpc>
                        <a:spcBef>
                          <a:spcPts val="0"/>
                        </a:spcBef>
                        <a:spcAft>
                          <a:spcPts val="0"/>
                        </a:spcAft>
                        <a:buNone/>
                      </a:pPr>
                      <a:r>
                        <a:rPr lang="en-US" sz="1800" u="none" cap="none" strike="noStrike">
                          <a:latin typeface="Calibri"/>
                          <a:ea typeface="Calibri"/>
                          <a:cs typeface="Calibri"/>
                          <a:sym typeface="Calibri"/>
                        </a:rPr>
                        <a:t>1.Facial Feature Extraction 2.Enhanced Word Recognition 3.Adaptability to Varied Environments</a:t>
                      </a:r>
                      <a:endParaRPr sz="1800" u="none" cap="none" strike="noStrike">
                        <a:latin typeface="Calibri"/>
                        <a:ea typeface="Calibri"/>
                        <a:cs typeface="Calibri"/>
                        <a:sym typeface="Calibri"/>
                      </a:endParaRPr>
                    </a:p>
                  </a:txBody>
                  <a:tcPr marT="171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97790" marR="0" rtl="0" algn="l">
                        <a:lnSpc>
                          <a:spcPct val="100000"/>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Long-</a:t>
                      </a:r>
                      <a:endParaRPr sz="1550" u="none" cap="none" strike="noStrike">
                        <a:latin typeface="Trebuchet MS"/>
                        <a:ea typeface="Trebuchet MS"/>
                        <a:cs typeface="Trebuchet MS"/>
                        <a:sym typeface="Trebuchet MS"/>
                      </a:endParaRPr>
                    </a:p>
                    <a:p>
                      <a:pPr indent="0" lvl="0" marL="97790" marR="467359" rtl="0" algn="l">
                        <a:lnSpc>
                          <a:spcPct val="107200"/>
                        </a:lnSpc>
                        <a:spcBef>
                          <a:spcPts val="35"/>
                        </a:spcBef>
                        <a:spcAft>
                          <a:spcPts val="0"/>
                        </a:spcAft>
                        <a:buNone/>
                      </a:pPr>
                      <a:r>
                        <a:rPr lang="en-US" sz="1550" u="none" cap="none" strike="noStrike">
                          <a:solidFill>
                            <a:srgbClr val="374151"/>
                          </a:solidFill>
                          <a:latin typeface="Trebuchet MS"/>
                          <a:ea typeface="Trebuchet MS"/>
                          <a:cs typeface="Trebuchet MS"/>
                          <a:sym typeface="Trebuchet MS"/>
                        </a:rPr>
                        <a:t>Short Term Memory is a way to help sol ve the issue, in	conjunction with facial feature extraction to optimize the	pro cess. Color imaging combined with dep th sensing helps in additional improve ment to the accuracy of the classifier.A nd a Facial Expression Recognition algo rithm to identify face	values, using the se algorithms the program detects for s pecific	regions of the face and tracks t heir movement.Convolutional neural ne tworks are</a:t>
                      </a:r>
                      <a:endParaRPr sz="1550" u="none" cap="none" strike="noStrike">
                        <a:latin typeface="Trebuchet MS"/>
                        <a:ea typeface="Trebuchet MS"/>
                        <a:cs typeface="Trebuchet MS"/>
                        <a:sym typeface="Trebuchet MS"/>
                      </a:endParaRPr>
                    </a:p>
                    <a:p>
                      <a:pPr indent="0" lvl="0" marL="97790" marR="495300" rtl="0" algn="l">
                        <a:lnSpc>
                          <a:spcPct val="107900"/>
                        </a:lnSpc>
                        <a:spcBef>
                          <a:spcPts val="20"/>
                        </a:spcBef>
                        <a:spcAft>
                          <a:spcPts val="0"/>
                        </a:spcAft>
                        <a:buNone/>
                      </a:pPr>
                      <a:r>
                        <a:rPr lang="en-US" sz="1550" u="none" cap="none" strike="noStrike">
                          <a:solidFill>
                            <a:srgbClr val="374151"/>
                          </a:solidFill>
                          <a:latin typeface="Trebuchet MS"/>
                          <a:ea typeface="Trebuchet MS"/>
                          <a:cs typeface="Trebuchet MS"/>
                          <a:sym typeface="Trebuchet MS"/>
                        </a:rPr>
                        <a:t>very good at picking up on	patterns in the input image, such as lines, gradient s, circles, or even eyes and faces. Unli ke earlier computer vision algorithms, convolutional neural networks can oper ate directly on a raw image and do not need any preprocessing, whereas in th e case	of Long Short-</a:t>
                      </a:r>
                      <a:endParaRPr sz="1550" u="none" cap="none" strike="noStrike">
                        <a:latin typeface="Trebuchet MS"/>
                        <a:ea typeface="Trebuchet MS"/>
                        <a:cs typeface="Trebuchet MS"/>
                        <a:sym typeface="Trebuchet MS"/>
                      </a:endParaRPr>
                    </a:p>
                    <a:p>
                      <a:pPr indent="0" lvl="0" marL="97790" marR="0" rtl="0" algn="l">
                        <a:lnSpc>
                          <a:spcPct val="100000"/>
                        </a:lnSpc>
                        <a:spcBef>
                          <a:spcPts val="95"/>
                        </a:spcBef>
                        <a:spcAft>
                          <a:spcPts val="0"/>
                        </a:spcAft>
                        <a:buNone/>
                      </a:pPr>
                      <a:r>
                        <a:rPr lang="en-US" sz="1550" u="none" cap="none" strike="noStrike">
                          <a:solidFill>
                            <a:srgbClr val="374151"/>
                          </a:solidFill>
                          <a:latin typeface="Trebuchet MS"/>
                          <a:ea typeface="Trebuchet MS"/>
                          <a:cs typeface="Trebuchet MS"/>
                          <a:sym typeface="Trebuchet MS"/>
                        </a:rPr>
                        <a:t>Term Memory(LSTM) is an artificial RNN</a:t>
                      </a:r>
                      <a:endParaRPr sz="1550" u="none" cap="none" strike="noStrike">
                        <a:latin typeface="Trebuchet MS"/>
                        <a:ea typeface="Trebuchet MS"/>
                        <a:cs typeface="Trebuchet MS"/>
                        <a:sym typeface="Trebuchet MS"/>
                      </a:endParaRPr>
                    </a:p>
                    <a:p>
                      <a:pPr indent="0" lvl="0" marL="221615" marR="0" rtl="0" algn="l">
                        <a:lnSpc>
                          <a:spcPct val="100000"/>
                        </a:lnSpc>
                        <a:spcBef>
                          <a:spcPts val="170"/>
                        </a:spcBef>
                        <a:spcAft>
                          <a:spcPts val="0"/>
                        </a:spcAft>
                        <a:buNone/>
                      </a:pPr>
                      <a:r>
                        <a:rPr lang="en-US" sz="1550" u="none" cap="none" strike="noStrike">
                          <a:solidFill>
                            <a:srgbClr val="374151"/>
                          </a:solidFill>
                          <a:latin typeface="Trebuchet MS"/>
                          <a:ea typeface="Trebuchet MS"/>
                          <a:cs typeface="Trebuchet MS"/>
                          <a:sym typeface="Trebuchet MS"/>
                        </a:rPr>
                        <a:t>architecture that has feedback</a:t>
                      </a:r>
                      <a:endParaRPr sz="1550" u="none" cap="none" strike="noStrike">
                        <a:latin typeface="Trebuchet MS"/>
                        <a:ea typeface="Trebuchet MS"/>
                        <a:cs typeface="Trebuchet MS"/>
                        <a:sym typeface="Trebuchet MS"/>
                      </a:endParaRPr>
                    </a:p>
                    <a:p>
                      <a:pPr indent="0" lvl="0" marL="97790" marR="353695" rtl="0" algn="l">
                        <a:lnSpc>
                          <a:spcPct val="130967"/>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connections. It can not only process singl e data points (such as images), but also</a:t>
                      </a:r>
                      <a:endParaRPr sz="1550" u="none" cap="none" strike="noStrike">
                        <a:latin typeface="Trebuchet MS"/>
                        <a:ea typeface="Trebuchet MS"/>
                        <a:cs typeface="Trebuchet MS"/>
                        <a:sym typeface="Trebuchet MS"/>
                      </a:endParaRPr>
                    </a:p>
                  </a:txBody>
                  <a:tcPr marT="31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100965" marR="0" rtl="0" algn="l">
                        <a:lnSpc>
                          <a:spcPct val="100000"/>
                        </a:lnSpc>
                        <a:spcBef>
                          <a:spcPts val="0"/>
                        </a:spcBef>
                        <a:spcAft>
                          <a:spcPts val="0"/>
                        </a:spcAft>
                        <a:buNone/>
                      </a:pPr>
                      <a:r>
                        <a:rPr lang="en-US" sz="1800" u="none" cap="none" strike="noStrike">
                          <a:latin typeface="Trebuchet MS"/>
                          <a:ea typeface="Trebuchet MS"/>
                          <a:cs typeface="Trebuchet MS"/>
                          <a:sym typeface="Trebuchet MS"/>
                        </a:rPr>
                        <a:t>Pros:</a:t>
                      </a:r>
                      <a:endParaRPr sz="1800" u="none" cap="none" strike="noStrike">
                        <a:latin typeface="Trebuchet MS"/>
                        <a:ea typeface="Trebuchet MS"/>
                        <a:cs typeface="Trebuchet MS"/>
                        <a:sym typeface="Trebuchet MS"/>
                      </a:endParaRPr>
                    </a:p>
                    <a:p>
                      <a:pPr indent="0" lvl="0" marL="100965" marR="0" rtl="0" algn="l">
                        <a:lnSpc>
                          <a:spcPct val="100000"/>
                        </a:lnSpc>
                        <a:spcBef>
                          <a:spcPts val="120"/>
                        </a:spcBef>
                        <a:spcAft>
                          <a:spcPts val="0"/>
                        </a:spcAft>
                        <a:buNone/>
                      </a:pPr>
                      <a:r>
                        <a:rPr lang="en-US" sz="1550" u="none" cap="none" strike="noStrike">
                          <a:solidFill>
                            <a:srgbClr val="374151"/>
                          </a:solidFill>
                          <a:latin typeface="Trebuchet MS"/>
                          <a:ea typeface="Trebuchet MS"/>
                          <a:cs typeface="Trebuchet MS"/>
                          <a:sym typeface="Trebuchet MS"/>
                        </a:rPr>
                        <a:t>The</a:t>
                      </a:r>
                      <a:endParaRPr sz="1550" u="none" cap="none" strike="noStrike">
                        <a:latin typeface="Trebuchet MS"/>
                        <a:ea typeface="Trebuchet MS"/>
                        <a:cs typeface="Trebuchet MS"/>
                        <a:sym typeface="Trebuchet MS"/>
                      </a:endParaRPr>
                    </a:p>
                    <a:p>
                      <a:pPr indent="0" lvl="0" marL="100965" marR="567690" rtl="0" algn="l">
                        <a:lnSpc>
                          <a:spcPct val="130967"/>
                        </a:lnSpc>
                        <a:spcBef>
                          <a:spcPts val="20"/>
                        </a:spcBef>
                        <a:spcAft>
                          <a:spcPts val="0"/>
                        </a:spcAft>
                        <a:buNone/>
                      </a:pPr>
                      <a:r>
                        <a:rPr lang="en-US" sz="1550" u="none" cap="none" strike="noStrike">
                          <a:solidFill>
                            <a:srgbClr val="374151"/>
                          </a:solidFill>
                          <a:latin typeface="Trebuchet MS"/>
                          <a:ea typeface="Trebuchet MS"/>
                          <a:cs typeface="Trebuchet MS"/>
                          <a:sym typeface="Trebuchet MS"/>
                        </a:rPr>
                        <a:t>utilization of Long-</a:t>
                      </a:r>
                      <a:endParaRPr sz="1550" u="none" cap="none" strike="noStrike">
                        <a:latin typeface="Trebuchet MS"/>
                        <a:ea typeface="Trebuchet MS"/>
                        <a:cs typeface="Trebuchet MS"/>
                        <a:sym typeface="Trebuchet MS"/>
                      </a:endParaRPr>
                    </a:p>
                    <a:p>
                      <a:pPr indent="0" lvl="0" marL="100965" marR="0" rtl="0" algn="l">
                        <a:lnSpc>
                          <a:spcPct val="119677"/>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Short Term	M</a:t>
                      </a:r>
                      <a:endParaRPr sz="1550" u="none" cap="none" strike="noStrike">
                        <a:latin typeface="Trebuchet MS"/>
                        <a:ea typeface="Trebuchet MS"/>
                        <a:cs typeface="Trebuchet MS"/>
                        <a:sym typeface="Trebuchet MS"/>
                      </a:endParaRPr>
                    </a:p>
                    <a:p>
                      <a:pPr indent="0" lvl="0" marL="100965" marR="0" rtl="0" algn="l">
                        <a:lnSpc>
                          <a:spcPct val="100000"/>
                        </a:lnSpc>
                        <a:spcBef>
                          <a:spcPts val="90"/>
                        </a:spcBef>
                        <a:spcAft>
                          <a:spcPts val="0"/>
                        </a:spcAft>
                        <a:buNone/>
                      </a:pPr>
                      <a:r>
                        <a:rPr lang="en-US" sz="1550" u="none" cap="none" strike="noStrike">
                          <a:solidFill>
                            <a:srgbClr val="374151"/>
                          </a:solidFill>
                          <a:latin typeface="Trebuchet MS"/>
                          <a:ea typeface="Trebuchet MS"/>
                          <a:cs typeface="Trebuchet MS"/>
                          <a:sym typeface="Trebuchet MS"/>
                        </a:rPr>
                        <a:t>emory (LSTM)</a:t>
                      </a:r>
                      <a:endParaRPr sz="1550" u="none" cap="none" strike="noStrike">
                        <a:latin typeface="Trebuchet MS"/>
                        <a:ea typeface="Trebuchet MS"/>
                        <a:cs typeface="Trebuchet MS"/>
                        <a:sym typeface="Trebuchet MS"/>
                      </a:endParaRPr>
                    </a:p>
                    <a:p>
                      <a:pPr indent="0" lvl="0" marL="0" marR="0" rtl="0" algn="l">
                        <a:lnSpc>
                          <a:spcPct val="100000"/>
                        </a:lnSpc>
                        <a:spcBef>
                          <a:spcPts val="245"/>
                        </a:spcBef>
                        <a:spcAft>
                          <a:spcPts val="0"/>
                        </a:spcAft>
                        <a:buNone/>
                      </a:pPr>
                      <a:r>
                        <a:t/>
                      </a:r>
                      <a:endParaRPr sz="1550" u="none" cap="none" strike="noStrike">
                        <a:latin typeface="Times New Roman"/>
                        <a:ea typeface="Times New Roman"/>
                        <a:cs typeface="Times New Roman"/>
                        <a:sym typeface="Times New Roman"/>
                      </a:endParaRPr>
                    </a:p>
                    <a:p>
                      <a:pPr indent="-123825" lvl="0" marL="224790" marR="445134" rtl="0" algn="l">
                        <a:lnSpc>
                          <a:spcPct val="109000"/>
                        </a:lnSpc>
                        <a:spcBef>
                          <a:spcPts val="5"/>
                        </a:spcBef>
                        <a:spcAft>
                          <a:spcPts val="0"/>
                        </a:spcAft>
                        <a:buNone/>
                      </a:pPr>
                      <a:r>
                        <a:rPr lang="en-US" sz="1550" u="none" cap="none" strike="noStrike">
                          <a:latin typeface="Trebuchet MS"/>
                          <a:ea typeface="Trebuchet MS"/>
                          <a:cs typeface="Trebuchet MS"/>
                          <a:sym typeface="Trebuchet MS"/>
                        </a:rPr>
                        <a:t>Facial Feature Extraction</a:t>
                      </a:r>
                      <a:endParaRPr sz="1550" u="none" cap="none" strike="noStrike">
                        <a:latin typeface="Trebuchet MS"/>
                        <a:ea typeface="Trebuchet MS"/>
                        <a:cs typeface="Trebuchet MS"/>
                        <a:sym typeface="Trebuchet MS"/>
                      </a:endParaRPr>
                    </a:p>
                    <a:p>
                      <a:pPr indent="0" lvl="0" marL="100965" marR="433069" rtl="0" algn="l">
                        <a:lnSpc>
                          <a:spcPct val="107100"/>
                        </a:lnSpc>
                        <a:spcBef>
                          <a:spcPts val="110"/>
                        </a:spcBef>
                        <a:spcAft>
                          <a:spcPts val="0"/>
                        </a:spcAft>
                        <a:buNone/>
                      </a:pPr>
                      <a:r>
                        <a:rPr lang="en-US" sz="1550" u="none" cap="none" strike="noStrike">
                          <a:latin typeface="Trebuchet MS"/>
                          <a:ea typeface="Trebuchet MS"/>
                          <a:cs typeface="Trebuchet MS"/>
                          <a:sym typeface="Trebuchet MS"/>
                        </a:rPr>
                        <a:t>Multimodal	In tegration: </a:t>
                      </a:r>
                      <a:r>
                        <a:rPr lang="en-US" sz="1550" u="none" cap="none" strike="noStrike">
                          <a:solidFill>
                            <a:srgbClr val="374151"/>
                          </a:solidFill>
                          <a:latin typeface="Trebuchet MS"/>
                          <a:ea typeface="Trebuchet MS"/>
                          <a:cs typeface="Trebuchet MS"/>
                          <a:sym typeface="Trebuchet MS"/>
                        </a:rPr>
                        <a:t>Cons:</a:t>
                      </a:r>
                      <a:endParaRPr sz="1550" u="none" cap="none" strike="noStrike">
                        <a:latin typeface="Trebuchet MS"/>
                        <a:ea typeface="Trebuchet MS"/>
                        <a:cs typeface="Trebuchet MS"/>
                        <a:sym typeface="Trebuchet MS"/>
                      </a:endParaRPr>
                    </a:p>
                    <a:p>
                      <a:pPr indent="57150" lvl="0" marL="100965" marR="169545" rtl="0" algn="just">
                        <a:lnSpc>
                          <a:spcPct val="125806"/>
                        </a:lnSpc>
                        <a:spcBef>
                          <a:spcPts val="80"/>
                        </a:spcBef>
                        <a:spcAft>
                          <a:spcPts val="0"/>
                        </a:spcAft>
                        <a:buNone/>
                      </a:pPr>
                      <a:r>
                        <a:rPr lang="en-US" sz="1550" u="none" cap="none" strike="noStrike">
                          <a:solidFill>
                            <a:srgbClr val="374151"/>
                          </a:solidFill>
                          <a:latin typeface="Trebuchet MS"/>
                          <a:ea typeface="Trebuchet MS"/>
                          <a:cs typeface="Trebuchet MS"/>
                          <a:sym typeface="Trebuchet MS"/>
                        </a:rPr>
                        <a:t>Data requiremen ts Limited Gener alization</a:t>
                      </a:r>
                      <a:endParaRPr sz="1550" u="none" cap="none" strike="noStrike">
                        <a:latin typeface="Trebuchet MS"/>
                        <a:ea typeface="Trebuchet MS"/>
                        <a:cs typeface="Trebuchet MS"/>
                        <a:sym typeface="Trebuchet MS"/>
                      </a:endParaRPr>
                    </a:p>
                  </a:txBody>
                  <a:tcPr marT="323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102235" marR="46355" rtl="0" algn="l">
                        <a:lnSpc>
                          <a:spcPct val="100400"/>
                        </a:lnSpc>
                        <a:spcBef>
                          <a:spcPts val="0"/>
                        </a:spcBef>
                        <a:spcAft>
                          <a:spcPts val="0"/>
                        </a:spcAft>
                        <a:buNone/>
                      </a:pPr>
                      <a:r>
                        <a:rPr lang="en-US" sz="1800" u="none" cap="none" strike="noStrike">
                          <a:latin typeface="Calibri"/>
                          <a:ea typeface="Calibri"/>
                          <a:cs typeface="Calibri"/>
                          <a:sym typeface="Calibri"/>
                        </a:rPr>
                        <a:t>In summary, our study introduces a robust lip reading system, leveraging facial feature extraction and deep learning, showcasing improved word recognition accuracy and real-time applicability.</a:t>
                      </a:r>
                      <a:endParaRPr sz="1800" u="none" cap="none" strike="noStrike">
                        <a:latin typeface="Calibri"/>
                        <a:ea typeface="Calibri"/>
                        <a:cs typeface="Calibri"/>
                        <a:sym typeface="Calibri"/>
                      </a:endParaRPr>
                    </a:p>
                    <a:p>
                      <a:pPr indent="0" lvl="0" marL="102235" marR="57150" rtl="0" algn="l">
                        <a:lnSpc>
                          <a:spcPct val="99700"/>
                        </a:lnSpc>
                        <a:spcBef>
                          <a:spcPts val="25"/>
                        </a:spcBef>
                        <a:spcAft>
                          <a:spcPts val="0"/>
                        </a:spcAft>
                        <a:buNone/>
                      </a:pPr>
                      <a:r>
                        <a:rPr lang="en-US" sz="1800" u="none" cap="none" strike="noStrike">
                          <a:latin typeface="Calibri"/>
                          <a:ea typeface="Calibri"/>
                          <a:cs typeface="Calibri"/>
                          <a:sym typeface="Calibri"/>
                        </a:rPr>
                        <a:t>The model's adaptability to diverse environments underscores its potential for practical use in enhancing accessibility for individuals with hearing impairments</a:t>
                      </a:r>
                      <a:endParaRPr sz="1800" u="none" cap="none" strike="noStrike">
                        <a:latin typeface="Calibri"/>
                        <a:ea typeface="Calibri"/>
                        <a:cs typeface="Calibri"/>
                        <a:sym typeface="Calibri"/>
                      </a:endParaRPr>
                    </a:p>
                  </a:txBody>
                  <a:tcPr marT="171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graphicFrame>
        <p:nvGraphicFramePr>
          <p:cNvPr id="204" name="Google Shape;204;p19"/>
          <p:cNvGraphicFramePr/>
          <p:nvPr/>
        </p:nvGraphicFramePr>
        <p:xfrm>
          <a:off x="251752" y="153415"/>
          <a:ext cx="3000000" cy="3000000"/>
        </p:xfrm>
        <a:graphic>
          <a:graphicData uri="http://schemas.openxmlformats.org/drawingml/2006/table">
            <a:tbl>
              <a:tblPr bandRow="1" firstRow="1">
                <a:noFill/>
                <a:tableStyleId>{8D087850-A038-4D16-AF0C-077F7C12058B}</a:tableStyleId>
              </a:tblPr>
              <a:tblGrid>
                <a:gridCol w="1543675"/>
                <a:gridCol w="1656725"/>
                <a:gridCol w="3484875"/>
                <a:gridCol w="2557775"/>
                <a:gridCol w="2447300"/>
              </a:tblGrid>
              <a:tr h="344175">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r>
              <a:tr h="6199500">
                <a:tc>
                  <a:txBody>
                    <a:bodyPr/>
                    <a:lstStyle/>
                    <a:p>
                      <a:pPr indent="0" lvl="0" marL="95250" marR="124460" rtl="0" algn="l">
                        <a:lnSpc>
                          <a:spcPct val="100099"/>
                        </a:lnSpc>
                        <a:spcBef>
                          <a:spcPts val="0"/>
                        </a:spcBef>
                        <a:spcAft>
                          <a:spcPts val="0"/>
                        </a:spcAft>
                        <a:buNone/>
                      </a:pPr>
                      <a:r>
                        <a:rPr lang="en-US" sz="1800" u="none" cap="none" strike="noStrike">
                          <a:latin typeface="Calibri"/>
                          <a:ea typeface="Calibri"/>
                          <a:cs typeface="Calibri"/>
                          <a:sym typeface="Calibri"/>
                        </a:rPr>
                        <a:t>LIPNET: END- TO-END SENTENCE- LEVEL LIPREADING(2 016)</a:t>
                      </a:r>
                      <a:endParaRPr sz="1800" u="none" cap="none" strike="noStrike">
                        <a:latin typeface="Calibri"/>
                        <a:ea typeface="Calibri"/>
                        <a:cs typeface="Calibri"/>
                        <a:sym typeface="Calibri"/>
                      </a:endParaRPr>
                    </a:p>
                  </a:txBody>
                  <a:tcPr marT="18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0" marR="0" rtl="0" algn="l">
                        <a:lnSpc>
                          <a:spcPct val="100000"/>
                        </a:lnSpc>
                        <a:spcBef>
                          <a:spcPts val="0"/>
                        </a:spcBef>
                        <a:spcAft>
                          <a:spcPts val="0"/>
                        </a:spcAft>
                        <a:buNone/>
                      </a:pPr>
                      <a:r>
                        <a:t/>
                      </a:r>
                      <a:endParaRPr sz="1550" u="none" cap="none" strike="noStrike">
                        <a:latin typeface="Times New Roman"/>
                        <a:ea typeface="Times New Roman"/>
                        <a:cs typeface="Times New Roman"/>
                        <a:sym typeface="Times New Roman"/>
                      </a:endParaRPr>
                    </a:p>
                    <a:p>
                      <a:pPr indent="-199390" lvl="0" marL="200025" marR="0" rtl="0" algn="l">
                        <a:lnSpc>
                          <a:spcPct val="100000"/>
                        </a:lnSpc>
                        <a:spcBef>
                          <a:spcPts val="0"/>
                        </a:spcBef>
                        <a:spcAft>
                          <a:spcPts val="0"/>
                        </a:spcAft>
                        <a:buSzPts val="1550"/>
                        <a:buFont typeface="Calibri"/>
                        <a:buAutoNum type="arabicPeriod"/>
                      </a:pPr>
                      <a:r>
                        <a:rPr lang="en-US" sz="1550" u="none" cap="none" strike="noStrike">
                          <a:latin typeface="Calibri"/>
                          <a:ea typeface="Calibri"/>
                          <a:cs typeface="Calibri"/>
                          <a:sym typeface="Calibri"/>
                        </a:rPr>
                        <a:t>Challenges in</a:t>
                      </a:r>
                      <a:endParaRPr sz="1550" u="none" cap="none" strike="noStrike">
                        <a:latin typeface="Calibri"/>
                        <a:ea typeface="Calibri"/>
                        <a:cs typeface="Calibri"/>
                        <a:sym typeface="Calibri"/>
                      </a:endParaRPr>
                    </a:p>
                    <a:p>
                      <a:pPr indent="0" lvl="0" marL="635" marR="0" rtl="0" algn="l">
                        <a:lnSpc>
                          <a:spcPct val="100000"/>
                        </a:lnSpc>
                        <a:spcBef>
                          <a:spcPts val="20"/>
                        </a:spcBef>
                        <a:spcAft>
                          <a:spcPts val="0"/>
                        </a:spcAft>
                        <a:buNone/>
                      </a:pPr>
                      <a:r>
                        <a:rPr lang="en-US" sz="1550" u="none" cap="none" strike="noStrike">
                          <a:latin typeface="Calibri"/>
                          <a:ea typeface="Calibri"/>
                          <a:cs typeface="Calibri"/>
                          <a:sym typeface="Calibri"/>
                        </a:rPr>
                        <a:t>Human Lipreading</a:t>
                      </a:r>
                      <a:endParaRPr sz="1550" u="none" cap="none" strike="noStrike">
                        <a:latin typeface="Calibri"/>
                        <a:ea typeface="Calibri"/>
                        <a:cs typeface="Calibri"/>
                        <a:sym typeface="Calibri"/>
                      </a:endParaRPr>
                    </a:p>
                    <a:p>
                      <a:pPr indent="0" lvl="0" marL="0" marR="0" rtl="0" algn="l">
                        <a:lnSpc>
                          <a:spcPct val="100000"/>
                        </a:lnSpc>
                        <a:spcBef>
                          <a:spcPts val="245"/>
                        </a:spcBef>
                        <a:spcAft>
                          <a:spcPts val="0"/>
                        </a:spcAft>
                        <a:buNone/>
                      </a:pPr>
                      <a:r>
                        <a:t/>
                      </a:r>
                      <a:endParaRPr sz="1550" u="none" cap="none" strike="noStrike">
                        <a:latin typeface="Times New Roman"/>
                        <a:ea typeface="Times New Roman"/>
                        <a:cs typeface="Times New Roman"/>
                        <a:sym typeface="Times New Roman"/>
                      </a:endParaRPr>
                    </a:p>
                    <a:p>
                      <a:pPr indent="-199390" lvl="0" marL="200025" marR="483869" rtl="0" algn="l">
                        <a:lnSpc>
                          <a:spcPct val="101000"/>
                        </a:lnSpc>
                        <a:spcBef>
                          <a:spcPts val="0"/>
                        </a:spcBef>
                        <a:spcAft>
                          <a:spcPts val="0"/>
                        </a:spcAft>
                        <a:buSzPts val="1550"/>
                        <a:buFont typeface="Calibri"/>
                        <a:buAutoNum type="arabicPeriod" startAt="2"/>
                      </a:pPr>
                      <a:r>
                        <a:rPr lang="en-US" sz="1550" u="none" cap="none" strike="noStrike">
                          <a:latin typeface="Calibri"/>
                          <a:ea typeface="Calibri"/>
                          <a:cs typeface="Calibri"/>
                          <a:sym typeface="Calibri"/>
                        </a:rPr>
                        <a:t>Automating Lipreading</a:t>
                      </a:r>
                      <a:endParaRPr sz="1550" u="none" cap="none" strike="noStrike">
                        <a:latin typeface="Calibri"/>
                        <a:ea typeface="Calibri"/>
                        <a:cs typeface="Calibri"/>
                        <a:sym typeface="Calibri"/>
                      </a:endParaRPr>
                    </a:p>
                    <a:p>
                      <a:pPr indent="0" lvl="0" marL="0" marR="0" rtl="0" algn="l">
                        <a:lnSpc>
                          <a:spcPct val="100000"/>
                        </a:lnSpc>
                        <a:spcBef>
                          <a:spcPts val="95"/>
                        </a:spcBef>
                        <a:spcAft>
                          <a:spcPts val="0"/>
                        </a:spcAft>
                        <a:buSzPts val="1550"/>
                        <a:buFont typeface="Calibri"/>
                        <a:buNone/>
                      </a:pPr>
                      <a:r>
                        <a:t/>
                      </a:r>
                      <a:endParaRPr sz="1550" u="none" cap="none" strike="noStrike">
                        <a:latin typeface="Times New Roman"/>
                        <a:ea typeface="Times New Roman"/>
                        <a:cs typeface="Times New Roman"/>
                        <a:sym typeface="Times New Roman"/>
                      </a:endParaRPr>
                    </a:p>
                    <a:p>
                      <a:pPr indent="-85724" lvl="0" marL="635" marR="62864" rtl="0" algn="l">
                        <a:lnSpc>
                          <a:spcPct val="105000"/>
                        </a:lnSpc>
                        <a:spcBef>
                          <a:spcPts val="0"/>
                        </a:spcBef>
                        <a:spcAft>
                          <a:spcPts val="0"/>
                        </a:spcAft>
                        <a:buSzPts val="1350"/>
                        <a:buFont typeface="Calibri"/>
                        <a:buAutoNum type="arabicPeriod" startAt="2"/>
                      </a:pPr>
                      <a:r>
                        <a:rPr b="1" lang="en-US" sz="1550" u="none" cap="none" strike="noStrike">
                          <a:latin typeface="Calibri"/>
                          <a:ea typeface="Calibri"/>
                          <a:cs typeface="Calibri"/>
                          <a:sym typeface="Calibri"/>
                        </a:rPr>
                        <a:t>Comparison with Hearing-Impaired Individuals</a:t>
                      </a:r>
                      <a:endParaRPr sz="1550" u="none" cap="none" strike="noStrike">
                        <a:latin typeface="Calibri"/>
                        <a:ea typeface="Calibri"/>
                        <a:cs typeface="Calibri"/>
                        <a:sym typeface="Calibri"/>
                      </a:endParaRPr>
                    </a:p>
                    <a:p>
                      <a:pPr indent="0" lvl="0" marL="0" marR="0" rtl="0" algn="l">
                        <a:lnSpc>
                          <a:spcPct val="100000"/>
                        </a:lnSpc>
                        <a:spcBef>
                          <a:spcPts val="120"/>
                        </a:spcBef>
                        <a:spcAft>
                          <a:spcPts val="0"/>
                        </a:spcAft>
                        <a:buSzPts val="1550"/>
                        <a:buFont typeface="Calibri"/>
                        <a:buNone/>
                      </a:pPr>
                      <a:r>
                        <a:t/>
                      </a:r>
                      <a:endParaRPr sz="1550" u="none" cap="none" strike="noStrike">
                        <a:latin typeface="Times New Roman"/>
                        <a:ea typeface="Times New Roman"/>
                        <a:cs typeface="Times New Roman"/>
                        <a:sym typeface="Times New Roman"/>
                      </a:endParaRPr>
                    </a:p>
                    <a:p>
                      <a:pPr indent="-161290" lvl="0" marL="161925" marR="78105" rtl="0" algn="l">
                        <a:lnSpc>
                          <a:spcPct val="103600"/>
                        </a:lnSpc>
                        <a:spcBef>
                          <a:spcPts val="0"/>
                        </a:spcBef>
                        <a:spcAft>
                          <a:spcPts val="0"/>
                        </a:spcAft>
                        <a:buSzPts val="1400"/>
                        <a:buFont typeface="Calibri"/>
                        <a:buAutoNum type="arabicPeriod" startAt="2"/>
                      </a:pPr>
                      <a:r>
                        <a:rPr b="1" lang="en-US" sz="1550" u="none" cap="none" strike="noStrike">
                          <a:latin typeface="Calibri"/>
                          <a:ea typeface="Calibri"/>
                          <a:cs typeface="Calibri"/>
                          <a:sym typeface="Calibri"/>
                        </a:rPr>
                        <a:t>Interpreting LipNet's Behavior 5.Viseme Confusion Analysis</a:t>
                      </a:r>
                      <a:endParaRPr sz="1550" u="none" cap="none" strike="noStrike">
                        <a:latin typeface="Calibri"/>
                        <a:ea typeface="Calibri"/>
                        <a:cs typeface="Calibri"/>
                        <a:sym typeface="Calibri"/>
                      </a:endParaRPr>
                    </a:p>
                  </a:txBody>
                  <a:tcPr marT="8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2540" marR="123825" rtl="0" algn="l">
                        <a:lnSpc>
                          <a:spcPct val="103299"/>
                        </a:lnSpc>
                        <a:spcBef>
                          <a:spcPts val="0"/>
                        </a:spcBef>
                        <a:spcAft>
                          <a:spcPts val="0"/>
                        </a:spcAft>
                        <a:buNone/>
                      </a:pPr>
                      <a:r>
                        <a:rPr lang="en-US" sz="1550" u="none" cap="none" strike="noStrike">
                          <a:solidFill>
                            <a:srgbClr val="374151"/>
                          </a:solidFill>
                          <a:latin typeface="Calibri"/>
                          <a:ea typeface="Calibri"/>
                          <a:cs typeface="Calibri"/>
                          <a:sym typeface="Calibri"/>
                        </a:rPr>
                        <a:t>the proposed framework uses an end-to- end sentence-level lipreading model called LipNet, which uses spatiotemporal convolutional neural networks (STCNNs), recurrent neural networks (RNNs), and the connectionist temporal classification loss (CTC). It achieves a 95.2% sentence- level word accuracy on the GRID corpus, outperforming previous methods, and generalizes well across unseen speakers. LipNet's accuracy surpasses that of hearing-impaired individuals, demonstrating its practical potential in various applications. Additionally, the model's behavior is interpreted using saliency visualization, revealing its attention to phonologically important regions in the video and indicating that most errors occur within visemes due to insufficient contextual information.</a:t>
                      </a:r>
                      <a:endParaRPr sz="1550" u="none" cap="none" strike="noStrike">
                        <a:latin typeface="Calibri"/>
                        <a:ea typeface="Calibri"/>
                        <a:cs typeface="Calibri"/>
                        <a:sym typeface="Calibri"/>
                      </a:endParaRPr>
                    </a:p>
                    <a:p>
                      <a:pPr indent="0" lvl="0" marL="154940" marR="0" rtl="0" algn="l">
                        <a:lnSpc>
                          <a:spcPct val="100000"/>
                        </a:lnSpc>
                        <a:spcBef>
                          <a:spcPts val="15"/>
                        </a:spcBef>
                        <a:spcAft>
                          <a:spcPts val="0"/>
                        </a:spcAft>
                        <a:buNone/>
                      </a:pPr>
                      <a:r>
                        <a:rPr lang="en-US" sz="1550" u="none" cap="none" strike="noStrike">
                          <a:solidFill>
                            <a:srgbClr val="374151"/>
                          </a:solidFill>
                          <a:latin typeface="Trebuchet MS"/>
                          <a:ea typeface="Trebuchet MS"/>
                          <a:cs typeface="Trebuchet MS"/>
                          <a:sym typeface="Trebuchet MS"/>
                        </a:rPr>
                        <a:t>.</a:t>
                      </a:r>
                      <a:endParaRPr sz="1550" u="none" cap="none" strike="noStrike">
                        <a:latin typeface="Trebuchet MS"/>
                        <a:ea typeface="Trebuchet MS"/>
                        <a:cs typeface="Trebuchet MS"/>
                        <a:sym typeface="Trebuchet MS"/>
                      </a:endParaRPr>
                    </a:p>
                  </a:txBody>
                  <a:tcPr marT="23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100330" marR="0" rtl="0" algn="l">
                        <a:lnSpc>
                          <a:spcPct val="100000"/>
                        </a:lnSpc>
                        <a:spcBef>
                          <a:spcPts val="0"/>
                        </a:spcBef>
                        <a:spcAft>
                          <a:spcPts val="0"/>
                        </a:spcAft>
                        <a:buNone/>
                      </a:pPr>
                      <a:r>
                        <a:rPr lang="en-US" sz="1800" u="none" cap="none" strike="noStrike">
                          <a:latin typeface="Trebuchet MS"/>
                          <a:ea typeface="Trebuchet MS"/>
                          <a:cs typeface="Trebuchet MS"/>
                          <a:sym typeface="Trebuchet MS"/>
                        </a:rPr>
                        <a:t>Pros:</a:t>
                      </a:r>
                      <a:endParaRPr sz="1800" u="none" cap="none" strike="noStrike">
                        <a:latin typeface="Trebuchet MS"/>
                        <a:ea typeface="Trebuchet MS"/>
                        <a:cs typeface="Trebuchet MS"/>
                        <a:sym typeface="Trebuchet MS"/>
                      </a:endParaRPr>
                    </a:p>
                    <a:p>
                      <a:pPr indent="-199390" lvl="0" marL="204470" marR="166370" rtl="0" algn="l">
                        <a:lnSpc>
                          <a:spcPct val="100899"/>
                        </a:lnSpc>
                        <a:spcBef>
                          <a:spcPts val="30"/>
                        </a:spcBef>
                        <a:spcAft>
                          <a:spcPts val="0"/>
                        </a:spcAft>
                        <a:buClr>
                          <a:srgbClr val="374151"/>
                        </a:buClr>
                        <a:buSzPts val="1550"/>
                        <a:buFont typeface="Calibri"/>
                        <a:buAutoNum type="arabicPeriod"/>
                      </a:pPr>
                      <a:r>
                        <a:rPr lang="en-US" sz="1550" u="none" cap="none" strike="noStrike">
                          <a:solidFill>
                            <a:srgbClr val="374151"/>
                          </a:solidFill>
                          <a:latin typeface="Calibri"/>
                          <a:ea typeface="Calibri"/>
                          <a:cs typeface="Calibri"/>
                          <a:sym typeface="Calibri"/>
                        </a:rPr>
                        <a:t>LipNet, can achieve significantly higher sentence-</a:t>
                      </a:r>
                      <a:endParaRPr sz="1550" u="none" cap="none" strike="noStrike">
                        <a:latin typeface="Calibri"/>
                        <a:ea typeface="Calibri"/>
                        <a:cs typeface="Calibri"/>
                        <a:sym typeface="Calibri"/>
                      </a:endParaRPr>
                    </a:p>
                    <a:p>
                      <a:pPr indent="0" lvl="0" marL="5080" marR="50165" rtl="0" algn="l">
                        <a:lnSpc>
                          <a:spcPct val="103000"/>
                        </a:lnSpc>
                        <a:spcBef>
                          <a:spcPts val="35"/>
                        </a:spcBef>
                        <a:spcAft>
                          <a:spcPts val="0"/>
                        </a:spcAft>
                        <a:buNone/>
                      </a:pPr>
                      <a:r>
                        <a:rPr lang="en-US" sz="1550" u="none" cap="none" strike="noStrike">
                          <a:solidFill>
                            <a:srgbClr val="374151"/>
                          </a:solidFill>
                          <a:latin typeface="Calibri"/>
                          <a:ea typeface="Calibri"/>
                          <a:cs typeface="Calibri"/>
                          <a:sym typeface="Calibri"/>
                        </a:rPr>
                        <a:t>level word accuracy compared to hearing-impaired individuals</a:t>
                      </a:r>
                      <a:endParaRPr sz="1550" u="none" cap="none" strike="noStrike">
                        <a:latin typeface="Calibri"/>
                        <a:ea typeface="Calibri"/>
                        <a:cs typeface="Calibri"/>
                        <a:sym typeface="Calibri"/>
                      </a:endParaRPr>
                    </a:p>
                    <a:p>
                      <a:pPr indent="0" lvl="0" marL="0" marR="0" rtl="0" algn="l">
                        <a:lnSpc>
                          <a:spcPct val="100000"/>
                        </a:lnSpc>
                        <a:spcBef>
                          <a:spcPts val="420"/>
                        </a:spcBef>
                        <a:spcAft>
                          <a:spcPts val="0"/>
                        </a:spcAft>
                        <a:buNone/>
                      </a:pPr>
                      <a:r>
                        <a:t/>
                      </a:r>
                      <a:endParaRPr sz="1550" u="none" cap="none" strike="noStrike">
                        <a:latin typeface="Times New Roman"/>
                        <a:ea typeface="Times New Roman"/>
                        <a:cs typeface="Times New Roman"/>
                        <a:sym typeface="Times New Roman"/>
                      </a:endParaRPr>
                    </a:p>
                    <a:p>
                      <a:pPr indent="-198755" lvl="0" marL="203834" marR="541020" rtl="0" algn="l">
                        <a:lnSpc>
                          <a:spcPct val="103600"/>
                        </a:lnSpc>
                        <a:spcBef>
                          <a:spcPts val="5"/>
                        </a:spcBef>
                        <a:spcAft>
                          <a:spcPts val="0"/>
                        </a:spcAft>
                        <a:buClr>
                          <a:srgbClr val="374151"/>
                        </a:buClr>
                        <a:buSzPts val="1550"/>
                        <a:buFont typeface="Calibri"/>
                        <a:buAutoNum type="arabicPeriod" startAt="2"/>
                      </a:pPr>
                      <a:r>
                        <a:rPr lang="en-US" sz="1550" u="none" cap="none" strike="noStrike">
                          <a:solidFill>
                            <a:srgbClr val="374151"/>
                          </a:solidFill>
                          <a:latin typeface="Calibri"/>
                          <a:ea typeface="Calibri"/>
                          <a:cs typeface="Calibri"/>
                          <a:sym typeface="Calibri"/>
                        </a:rPr>
                        <a:t>The model's behavior focuses in the video, enhancing transparency. </a:t>
                      </a:r>
                      <a:r>
                        <a:rPr lang="en-US" sz="1550" u="none" cap="none" strike="noStrike">
                          <a:solidFill>
                            <a:srgbClr val="374151"/>
                          </a:solidFill>
                          <a:latin typeface="Trebuchet MS"/>
                          <a:ea typeface="Trebuchet MS"/>
                          <a:cs typeface="Trebuchet MS"/>
                          <a:sym typeface="Trebuchet MS"/>
                        </a:rPr>
                        <a:t>Cons:</a:t>
                      </a:r>
                      <a:endParaRPr sz="1550" u="none" cap="none" strike="noStrike">
                        <a:latin typeface="Trebuchet MS"/>
                        <a:ea typeface="Trebuchet MS"/>
                        <a:cs typeface="Trebuchet MS"/>
                        <a:sym typeface="Trebuchet MS"/>
                      </a:endParaRPr>
                    </a:p>
                    <a:p>
                      <a:pPr indent="-152400" lvl="1" marL="156210" marR="0" rtl="0" algn="l">
                        <a:lnSpc>
                          <a:spcPct val="100000"/>
                        </a:lnSpc>
                        <a:spcBef>
                          <a:spcPts val="15"/>
                        </a:spcBef>
                        <a:spcAft>
                          <a:spcPts val="0"/>
                        </a:spcAft>
                        <a:buClr>
                          <a:srgbClr val="374151"/>
                        </a:buClr>
                        <a:buSzPts val="1450"/>
                        <a:buFont typeface="Calibri"/>
                        <a:buAutoNum type="arabicPeriod"/>
                      </a:pPr>
                      <a:r>
                        <a:rPr lang="en-US" sz="1550" u="none" cap="none" strike="noStrike">
                          <a:solidFill>
                            <a:srgbClr val="374151"/>
                          </a:solidFill>
                          <a:latin typeface="Calibri"/>
                          <a:ea typeface="Calibri"/>
                          <a:cs typeface="Calibri"/>
                          <a:sym typeface="Calibri"/>
                        </a:rPr>
                        <a:t>Machine lipreading is</a:t>
                      </a:r>
                      <a:endParaRPr sz="1550" u="none" cap="none" strike="noStrike">
                        <a:latin typeface="Calibri"/>
                        <a:ea typeface="Calibri"/>
                        <a:cs typeface="Calibri"/>
                        <a:sym typeface="Calibri"/>
                      </a:endParaRPr>
                    </a:p>
                    <a:p>
                      <a:pPr indent="0" lvl="0" marL="5080" marR="334645" rtl="0" algn="l">
                        <a:lnSpc>
                          <a:spcPct val="103000"/>
                        </a:lnSpc>
                        <a:spcBef>
                          <a:spcPts val="35"/>
                        </a:spcBef>
                        <a:spcAft>
                          <a:spcPts val="0"/>
                        </a:spcAft>
                        <a:buNone/>
                      </a:pPr>
                      <a:r>
                        <a:rPr lang="en-US" sz="1550" u="none" cap="none" strike="noStrike">
                          <a:solidFill>
                            <a:srgbClr val="374151"/>
                          </a:solidFill>
                          <a:latin typeface="Calibri"/>
                          <a:ea typeface="Calibri"/>
                          <a:cs typeface="Calibri"/>
                          <a:sym typeface="Calibri"/>
                        </a:rPr>
                        <a:t>difficult due to the need to extract spatiotemporal features from video data</a:t>
                      </a:r>
                      <a:endParaRPr sz="1550" u="none" cap="none" strike="noStrike">
                        <a:latin typeface="Calibri"/>
                        <a:ea typeface="Calibri"/>
                        <a:cs typeface="Calibri"/>
                        <a:sym typeface="Calibri"/>
                      </a:endParaRPr>
                    </a:p>
                    <a:p>
                      <a:pPr indent="0" lvl="0" marL="0" marR="0" rtl="0" algn="l">
                        <a:lnSpc>
                          <a:spcPct val="100000"/>
                        </a:lnSpc>
                        <a:spcBef>
                          <a:spcPts val="400"/>
                        </a:spcBef>
                        <a:spcAft>
                          <a:spcPts val="0"/>
                        </a:spcAft>
                        <a:buNone/>
                      </a:pPr>
                      <a:r>
                        <a:t/>
                      </a:r>
                      <a:endParaRPr sz="1550" u="none" cap="none" strike="noStrike">
                        <a:latin typeface="Times New Roman"/>
                        <a:ea typeface="Times New Roman"/>
                        <a:cs typeface="Times New Roman"/>
                        <a:sym typeface="Times New Roman"/>
                      </a:endParaRPr>
                    </a:p>
                    <a:p>
                      <a:pPr indent="-208279" lvl="1" marL="308609" marR="351790" rtl="0" algn="l">
                        <a:lnSpc>
                          <a:spcPct val="105000"/>
                        </a:lnSpc>
                        <a:spcBef>
                          <a:spcPts val="0"/>
                        </a:spcBef>
                        <a:spcAft>
                          <a:spcPts val="0"/>
                        </a:spcAft>
                        <a:buClr>
                          <a:srgbClr val="374151"/>
                        </a:buClr>
                        <a:buSzPts val="1450"/>
                        <a:buFont typeface="Calibri"/>
                        <a:buAutoNum type="arabicPeriod"/>
                      </a:pPr>
                      <a:r>
                        <a:rPr lang="en-US" sz="1550" u="none" cap="none" strike="noStrike">
                          <a:solidFill>
                            <a:srgbClr val="374151"/>
                          </a:solidFill>
                          <a:latin typeface="Calibri"/>
                          <a:ea typeface="Calibri"/>
                          <a:cs typeface="Calibri"/>
                          <a:sym typeface="Calibri"/>
                        </a:rPr>
                        <a:t>LipNet's few erroneous predictions occur within visemes</a:t>
                      </a:r>
                      <a:endParaRPr sz="1550" u="none" cap="none" strike="noStrike">
                        <a:latin typeface="Calibri"/>
                        <a:ea typeface="Calibri"/>
                        <a:cs typeface="Calibri"/>
                        <a:sym typeface="Calibri"/>
                      </a:endParaRPr>
                    </a:p>
                  </a:txBody>
                  <a:tcPr marT="323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102235" marR="64135" rtl="0" algn="l">
                        <a:lnSpc>
                          <a:spcPct val="100299"/>
                        </a:lnSpc>
                        <a:spcBef>
                          <a:spcPts val="0"/>
                        </a:spcBef>
                        <a:spcAft>
                          <a:spcPts val="0"/>
                        </a:spcAft>
                        <a:buNone/>
                      </a:pPr>
                      <a:r>
                        <a:rPr lang="en-US" sz="1800" u="none" cap="none" strike="noStrike">
                          <a:latin typeface="Calibri"/>
                          <a:ea typeface="Calibri"/>
                          <a:cs typeface="Calibri"/>
                          <a:sym typeface="Calibri"/>
                        </a:rPr>
                        <a:t>The paper highlights the success of LipNet, an end-to-end model for mapping image sequences of a speaker's mouth to sentences, which outperforms human lipreading and word-level state-of-the- art models and suggests the potential for even better performance with more data and the</a:t>
                      </a:r>
                      <a:endParaRPr sz="1800" u="none" cap="none" strike="noStrike">
                        <a:latin typeface="Calibri"/>
                        <a:ea typeface="Calibri"/>
                        <a:cs typeface="Calibri"/>
                        <a:sym typeface="Calibri"/>
                      </a:endParaRPr>
                    </a:p>
                    <a:p>
                      <a:pPr indent="0" lvl="0" marL="102235" marR="10795" rtl="0" algn="l">
                        <a:lnSpc>
                          <a:spcPct val="99600"/>
                        </a:lnSpc>
                        <a:spcBef>
                          <a:spcPts val="25"/>
                        </a:spcBef>
                        <a:spcAft>
                          <a:spcPts val="0"/>
                        </a:spcAft>
                        <a:buNone/>
                      </a:pPr>
                      <a:r>
                        <a:rPr lang="en-US" sz="1800" u="none" cap="none" strike="noStrike">
                          <a:latin typeface="Calibri"/>
                          <a:ea typeface="Calibri"/>
                          <a:cs typeface="Calibri"/>
                          <a:sym typeface="Calibri"/>
                        </a:rPr>
                        <a:t>expansion of applications to audio-visual speech recognition in noisy environments.</a:t>
                      </a:r>
                      <a:endParaRPr sz="1800" u="none" cap="none" strike="noStrike">
                        <a:latin typeface="Calibri"/>
                        <a:ea typeface="Calibri"/>
                        <a:cs typeface="Calibri"/>
                        <a:sym typeface="Calibri"/>
                      </a:endParaRPr>
                    </a:p>
                  </a:txBody>
                  <a:tcPr marT="17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1" name="Shape 81"/>
        <p:cNvGrpSpPr/>
        <p:nvPr/>
      </p:nvGrpSpPr>
      <p:grpSpPr>
        <a:xfrm>
          <a:off x="0" y="0"/>
          <a:ext cx="0" cy="0"/>
          <a:chOff x="0" y="0"/>
          <a:chExt cx="0" cy="0"/>
        </a:xfrm>
      </p:grpSpPr>
      <p:sp>
        <p:nvSpPr>
          <p:cNvPr id="82" name="Google Shape;82;p2"/>
          <p:cNvSpPr/>
          <p:nvPr/>
        </p:nvSpPr>
        <p:spPr>
          <a:xfrm>
            <a:off x="0" y="0"/>
            <a:ext cx="838200" cy="5667375"/>
          </a:xfrm>
          <a:custGeom>
            <a:rect b="b" l="l" r="r" t="t"/>
            <a:pathLst>
              <a:path extrusionOk="0" h="5667375" w="838200">
                <a:moveTo>
                  <a:pt x="838200" y="0"/>
                </a:moveTo>
                <a:lnTo>
                  <a:pt x="0" y="0"/>
                </a:lnTo>
                <a:lnTo>
                  <a:pt x="0" y="5667375"/>
                </a:lnTo>
                <a:lnTo>
                  <a:pt x="838200" y="0"/>
                </a:lnTo>
                <a:close/>
              </a:path>
            </a:pathLst>
          </a:custGeom>
          <a:solidFill>
            <a:srgbClr val="90C22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nvGrpSpPr>
          <p:cNvPr id="83" name="Google Shape;83;p2"/>
          <p:cNvGrpSpPr/>
          <p:nvPr/>
        </p:nvGrpSpPr>
        <p:grpSpPr>
          <a:xfrm>
            <a:off x="7439025" y="0"/>
            <a:ext cx="4752975" cy="6858000"/>
            <a:chOff x="7439025" y="0"/>
            <a:chExt cx="4752975" cy="6858000"/>
          </a:xfrm>
        </p:grpSpPr>
        <p:sp>
          <p:nvSpPr>
            <p:cNvPr id="84" name="Google Shape;84;p2"/>
            <p:cNvSpPr/>
            <p:nvPr/>
          </p:nvSpPr>
          <p:spPr>
            <a:xfrm>
              <a:off x="7734300" y="3819525"/>
              <a:ext cx="4457700" cy="3038475"/>
            </a:xfrm>
            <a:custGeom>
              <a:rect b="b" l="l" r="r" t="t"/>
              <a:pathLst>
                <a:path extrusionOk="0" h="3038475" w="4457700">
                  <a:moveTo>
                    <a:pt x="4457700" y="0"/>
                  </a:moveTo>
                  <a:lnTo>
                    <a:pt x="0" y="3038475"/>
                  </a:lnTo>
                  <a:lnTo>
                    <a:pt x="4457700" y="3038475"/>
                  </a:lnTo>
                  <a:lnTo>
                    <a:pt x="4457700" y="0"/>
                  </a:lnTo>
                  <a:close/>
                </a:path>
              </a:pathLst>
            </a:custGeom>
            <a:solidFill>
              <a:srgbClr val="90C224">
                <a:alpha val="8745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85" name="Google Shape;85;p2"/>
            <p:cNvSpPr/>
            <p:nvPr/>
          </p:nvSpPr>
          <p:spPr>
            <a:xfrm>
              <a:off x="10429875" y="0"/>
              <a:ext cx="1762125" cy="6858000"/>
            </a:xfrm>
            <a:custGeom>
              <a:rect b="b" l="l" r="r" t="t"/>
              <a:pathLst>
                <a:path extrusionOk="0" h="6858000" w="1762125">
                  <a:moveTo>
                    <a:pt x="1762125" y="0"/>
                  </a:moveTo>
                  <a:lnTo>
                    <a:pt x="0" y="0"/>
                  </a:lnTo>
                  <a:lnTo>
                    <a:pt x="1525270" y="6857998"/>
                  </a:lnTo>
                  <a:lnTo>
                    <a:pt x="1762125" y="6857998"/>
                  </a:lnTo>
                  <a:lnTo>
                    <a:pt x="1762125" y="0"/>
                  </a:lnTo>
                  <a:close/>
                </a:path>
              </a:pathLst>
            </a:custGeom>
            <a:solidFill>
              <a:srgbClr val="529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86" name="Google Shape;86;p2"/>
            <p:cNvSpPr/>
            <p:nvPr/>
          </p:nvSpPr>
          <p:spPr>
            <a:xfrm>
              <a:off x="10134600" y="0"/>
              <a:ext cx="1724025" cy="6858000"/>
            </a:xfrm>
            <a:custGeom>
              <a:rect b="b" l="l" r="r" t="t"/>
              <a:pathLst>
                <a:path extrusionOk="0" h="6858000" w="1724025">
                  <a:moveTo>
                    <a:pt x="0" y="0"/>
                  </a:moveTo>
                  <a:lnTo>
                    <a:pt x="1724025" y="6857998"/>
                  </a:lnTo>
                </a:path>
              </a:pathLst>
            </a:custGeom>
            <a:noFill/>
            <a:ln cap="flat" cmpd="sng" w="15875">
              <a:solidFill>
                <a:srgbClr val="529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87" name="Google Shape;87;p2"/>
            <p:cNvSpPr/>
            <p:nvPr/>
          </p:nvSpPr>
          <p:spPr>
            <a:xfrm>
              <a:off x="7439025" y="3686175"/>
              <a:ext cx="4752975" cy="3171825"/>
            </a:xfrm>
            <a:custGeom>
              <a:rect b="b" l="l" r="r" t="t"/>
              <a:pathLst>
                <a:path extrusionOk="0" h="3171825" w="4752975">
                  <a:moveTo>
                    <a:pt x="4752848" y="0"/>
                  </a:moveTo>
                  <a:lnTo>
                    <a:pt x="0" y="3171780"/>
                  </a:lnTo>
                </a:path>
              </a:pathLst>
            </a:custGeom>
            <a:noFill/>
            <a:ln cap="flat" cmpd="sng" w="15875">
              <a:solidFill>
                <a:srgbClr val="90C22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88" name="Google Shape;88;p2"/>
          <p:cNvSpPr txBox="1"/>
          <p:nvPr>
            <p:ph type="title"/>
          </p:nvPr>
        </p:nvSpPr>
        <p:spPr>
          <a:xfrm>
            <a:off x="1852041" y="1967547"/>
            <a:ext cx="7367905" cy="2418080"/>
          </a:xfrm>
          <a:prstGeom prst="rect">
            <a:avLst/>
          </a:prstGeom>
          <a:noFill/>
          <a:ln>
            <a:noFill/>
          </a:ln>
        </p:spPr>
        <p:txBody>
          <a:bodyPr anchorCtr="0" anchor="t" bIns="0" lIns="0" spcFirstLastPara="1" rIns="0" wrap="square" tIns="83175">
            <a:spAutoFit/>
          </a:bodyPr>
          <a:lstStyle/>
          <a:p>
            <a:pPr indent="838835" lvl="0" marL="12700" marR="5080" rtl="0" algn="r">
              <a:lnSpc>
                <a:spcPct val="110549"/>
              </a:lnSpc>
              <a:spcBef>
                <a:spcPts val="0"/>
              </a:spcBef>
              <a:spcAft>
                <a:spcPts val="0"/>
              </a:spcAft>
              <a:buNone/>
            </a:pPr>
            <a:r>
              <a:rPr lang="en-US" sz="4550">
                <a:latin typeface="Arial Black"/>
                <a:ea typeface="Arial Black"/>
                <a:cs typeface="Arial Black"/>
                <a:sym typeface="Arial Black"/>
              </a:rPr>
              <a:t>LIP READING USING NEURAL NETWORKS &amp; DEEP LEARNING</a:t>
            </a:r>
            <a:endParaRPr sz="4550">
              <a:latin typeface="Arial Black"/>
              <a:ea typeface="Arial Black"/>
              <a:cs typeface="Arial Black"/>
              <a:sym typeface="Arial Black"/>
            </a:endParaRPr>
          </a:p>
          <a:p>
            <a:pPr indent="0" lvl="0" marL="0" marR="8890" rtl="0" algn="r">
              <a:lnSpc>
                <a:spcPct val="100000"/>
              </a:lnSpc>
              <a:spcBef>
                <a:spcPts val="1030"/>
              </a:spcBef>
              <a:spcAft>
                <a:spcPts val="0"/>
              </a:spcAft>
              <a:buNone/>
            </a:pPr>
            <a:r>
              <a:rPr lang="en-US" sz="1800">
                <a:solidFill>
                  <a:srgbClr val="7D7D7D"/>
                </a:solidFill>
              </a:rPr>
              <a: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graphicFrame>
        <p:nvGraphicFramePr>
          <p:cNvPr id="209" name="Google Shape;209;p20"/>
          <p:cNvGraphicFramePr/>
          <p:nvPr/>
        </p:nvGraphicFramePr>
        <p:xfrm>
          <a:off x="251752" y="153415"/>
          <a:ext cx="3000000" cy="3000000"/>
        </p:xfrm>
        <a:graphic>
          <a:graphicData uri="http://schemas.openxmlformats.org/drawingml/2006/table">
            <a:tbl>
              <a:tblPr bandRow="1" firstRow="1">
                <a:noFill/>
                <a:tableStyleId>{8D087850-A038-4D16-AF0C-077F7C12058B}</a:tableStyleId>
              </a:tblPr>
              <a:tblGrid>
                <a:gridCol w="1543675"/>
                <a:gridCol w="1656725"/>
                <a:gridCol w="3494400"/>
                <a:gridCol w="2557775"/>
                <a:gridCol w="2447300"/>
              </a:tblGrid>
              <a:tr h="34417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3175"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r>
              <a:tr h="6199500">
                <a:tc>
                  <a:txBody>
                    <a:bodyPr/>
                    <a:lstStyle/>
                    <a:p>
                      <a:pPr indent="0" lvl="0" marL="95250" marR="37465" rtl="0" algn="l">
                        <a:lnSpc>
                          <a:spcPct val="103000"/>
                        </a:lnSpc>
                        <a:spcBef>
                          <a:spcPts val="0"/>
                        </a:spcBef>
                        <a:spcAft>
                          <a:spcPts val="0"/>
                        </a:spcAft>
                        <a:buNone/>
                      </a:pPr>
                      <a:r>
                        <a:rPr lang="en-US" sz="1550" u="none" cap="none" strike="noStrike">
                          <a:latin typeface="Calibri"/>
                          <a:ea typeface="Calibri"/>
                          <a:cs typeface="Calibri"/>
                          <a:sym typeface="Calibri"/>
                        </a:rPr>
                        <a:t>Combining Residual Networks with LSTMs for Lipreading(2017)</a:t>
                      </a:r>
                      <a:endParaRPr sz="1550" u="none" cap="none" strike="noStrike">
                        <a:latin typeface="Calibri"/>
                        <a:ea typeface="Calibri"/>
                        <a:cs typeface="Calibri"/>
                        <a:sym typeface="Calibri"/>
                      </a:endParaRPr>
                    </a:p>
                  </a:txBody>
                  <a:tcPr marT="24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0" marR="0" rtl="0" algn="l">
                        <a:lnSpc>
                          <a:spcPct val="100000"/>
                        </a:lnSpc>
                        <a:spcBef>
                          <a:spcPts val="0"/>
                        </a:spcBef>
                        <a:spcAft>
                          <a:spcPts val="0"/>
                        </a:spcAft>
                        <a:buNone/>
                      </a:pPr>
                      <a:r>
                        <a:t/>
                      </a:r>
                      <a:endParaRPr sz="1550" u="none" cap="none" strike="noStrike">
                        <a:latin typeface="Times New Roman"/>
                        <a:ea typeface="Times New Roman"/>
                        <a:cs typeface="Times New Roman"/>
                        <a:sym typeface="Times New Roman"/>
                      </a:endParaRPr>
                    </a:p>
                    <a:p>
                      <a:pPr indent="-161290" lvl="0" marL="161925" marR="43180" rtl="0" algn="l">
                        <a:lnSpc>
                          <a:spcPct val="103000"/>
                        </a:lnSpc>
                        <a:spcBef>
                          <a:spcPts val="0"/>
                        </a:spcBef>
                        <a:spcAft>
                          <a:spcPts val="0"/>
                        </a:spcAft>
                        <a:buClr>
                          <a:srgbClr val="000000"/>
                        </a:buClr>
                        <a:buSzPts val="1400"/>
                        <a:buFont typeface="Calibri"/>
                        <a:buAutoNum type="arabicPeriod"/>
                      </a:pPr>
                      <a:r>
                        <a:rPr lang="en-US" sz="1550" u="none" cap="none" strike="noStrike">
                          <a:solidFill>
                            <a:srgbClr val="374151"/>
                          </a:solidFill>
                          <a:latin typeface="Calibri"/>
                          <a:ea typeface="Calibri"/>
                          <a:cs typeface="Calibri"/>
                          <a:sym typeface="Calibri"/>
                        </a:rPr>
                        <a:t>Complement Audio-Based Speech Recognition</a:t>
                      </a:r>
                      <a:endParaRPr sz="1550" u="none" cap="none" strike="noStrike">
                        <a:latin typeface="Calibri"/>
                        <a:ea typeface="Calibri"/>
                        <a:cs typeface="Calibri"/>
                        <a:sym typeface="Calibri"/>
                      </a:endParaRPr>
                    </a:p>
                    <a:p>
                      <a:pPr indent="0" lvl="0" marL="0" marR="0" rtl="0" algn="l">
                        <a:lnSpc>
                          <a:spcPct val="100000"/>
                        </a:lnSpc>
                        <a:spcBef>
                          <a:spcPts val="125"/>
                        </a:spcBef>
                        <a:spcAft>
                          <a:spcPts val="0"/>
                        </a:spcAft>
                        <a:buSzPts val="1550"/>
                        <a:buFont typeface="Calibri"/>
                        <a:buNone/>
                      </a:pPr>
                      <a:r>
                        <a:t/>
                      </a:r>
                      <a:endParaRPr sz="1550" u="none" cap="none" strike="noStrike">
                        <a:latin typeface="Times New Roman"/>
                        <a:ea typeface="Times New Roman"/>
                        <a:cs typeface="Times New Roman"/>
                        <a:sym typeface="Times New Roman"/>
                      </a:endParaRPr>
                    </a:p>
                    <a:p>
                      <a:pPr indent="-85724" lvl="0" marL="635" marR="227965" rtl="0" algn="l">
                        <a:lnSpc>
                          <a:spcPct val="103600"/>
                        </a:lnSpc>
                        <a:spcBef>
                          <a:spcPts val="0"/>
                        </a:spcBef>
                        <a:spcAft>
                          <a:spcPts val="0"/>
                        </a:spcAft>
                        <a:buClr>
                          <a:srgbClr val="374151"/>
                        </a:buClr>
                        <a:buSzPts val="1350"/>
                        <a:buFont typeface="Calibri"/>
                        <a:buAutoNum type="arabicPeriod"/>
                      </a:pPr>
                      <a:r>
                        <a:rPr lang="en-US" sz="1550" u="none" cap="none" strike="noStrike">
                          <a:solidFill>
                            <a:srgbClr val="374151"/>
                          </a:solidFill>
                          <a:latin typeface="Calibri"/>
                          <a:ea typeface="Calibri"/>
                          <a:cs typeface="Calibri"/>
                          <a:sym typeface="Calibri"/>
                        </a:rPr>
                        <a:t>Transition from Handcrafted Features to Deep Learning</a:t>
                      </a:r>
                      <a:endParaRPr sz="1550" u="none" cap="none" strike="noStrike">
                        <a:latin typeface="Calibri"/>
                        <a:ea typeface="Calibri"/>
                        <a:cs typeface="Calibri"/>
                        <a:sym typeface="Calibri"/>
                      </a:endParaRPr>
                    </a:p>
                    <a:p>
                      <a:pPr indent="0" lvl="0" marL="0" marR="0" rtl="0" algn="l">
                        <a:lnSpc>
                          <a:spcPct val="100000"/>
                        </a:lnSpc>
                        <a:spcBef>
                          <a:spcPts val="95"/>
                        </a:spcBef>
                        <a:spcAft>
                          <a:spcPts val="0"/>
                        </a:spcAft>
                        <a:buSzPts val="1550"/>
                        <a:buFont typeface="Calibri"/>
                        <a:buNone/>
                      </a:pPr>
                      <a:r>
                        <a:t/>
                      </a:r>
                      <a:endParaRPr sz="1550" u="none" cap="none" strike="noStrike">
                        <a:latin typeface="Times New Roman"/>
                        <a:ea typeface="Times New Roman"/>
                        <a:cs typeface="Times New Roman"/>
                        <a:sym typeface="Times New Roman"/>
                      </a:endParaRPr>
                    </a:p>
                    <a:p>
                      <a:pPr indent="-85724" lvl="0" marL="635" marR="78105" rtl="0" algn="l">
                        <a:lnSpc>
                          <a:spcPct val="105000"/>
                        </a:lnSpc>
                        <a:spcBef>
                          <a:spcPts val="0"/>
                        </a:spcBef>
                        <a:spcAft>
                          <a:spcPts val="0"/>
                        </a:spcAft>
                        <a:buClr>
                          <a:srgbClr val="374151"/>
                        </a:buClr>
                        <a:buSzPts val="1350"/>
                        <a:buFont typeface="Calibri"/>
                        <a:buAutoNum type="arabicPeriod"/>
                      </a:pPr>
                      <a:r>
                        <a:rPr lang="en-US" sz="1550" u="none" cap="none" strike="noStrike">
                          <a:solidFill>
                            <a:srgbClr val="374151"/>
                          </a:solidFill>
                          <a:latin typeface="Calibri"/>
                          <a:ea typeface="Calibri"/>
                          <a:cs typeface="Calibri"/>
                          <a:sym typeface="Calibri"/>
                        </a:rPr>
                        <a:t>Categorization of Approaches</a:t>
                      </a:r>
                      <a:endParaRPr sz="1550" u="none" cap="none" strike="noStrike">
                        <a:latin typeface="Calibri"/>
                        <a:ea typeface="Calibri"/>
                        <a:cs typeface="Calibri"/>
                        <a:sym typeface="Calibri"/>
                      </a:endParaRPr>
                    </a:p>
                  </a:txBody>
                  <a:tcPr marT="4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47625" lvl="0" marL="2540" marR="0" rtl="0" algn="l">
                        <a:lnSpc>
                          <a:spcPct val="103299"/>
                        </a:lnSpc>
                        <a:spcBef>
                          <a:spcPts val="0"/>
                        </a:spcBef>
                        <a:spcAft>
                          <a:spcPts val="0"/>
                        </a:spcAft>
                        <a:buNone/>
                      </a:pPr>
                      <a:r>
                        <a:rPr lang="en-US" sz="1550" u="none" cap="none" strike="noStrike">
                          <a:solidFill>
                            <a:srgbClr val="374151"/>
                          </a:solidFill>
                          <a:latin typeface="Calibri"/>
                          <a:ea typeface="Calibri"/>
                          <a:cs typeface="Calibri"/>
                          <a:sym typeface="Calibri"/>
                        </a:rPr>
                        <a:t>this study focuses on visual speech recognition, or lipreading, which complements audio-based speech recognition. It utilizes deep learning methods and falls into the category of modeling words. The system combines three sub-networks: a spatiotemporal convolutional front-end, a Residual Network (ResNet) applied to each time step, and a two-layer Bidirectional Long Short-Term Memory (Bi-LSTM) network in the backend. The SoftMax layer is applied to all time steps, and training is done in an end-to-end fashion. The system performs not only word recognition but also implicit keyword spotting. The paper is organized into sections covering recent works in visual speech recognition, database discussion, model details, and experimental results.</a:t>
                      </a:r>
                      <a:endParaRPr sz="1550" u="none" cap="none" strike="noStrike">
                        <a:latin typeface="Calibri"/>
                        <a:ea typeface="Calibri"/>
                        <a:cs typeface="Calibri"/>
                        <a:sym typeface="Calibri"/>
                      </a:endParaRPr>
                    </a:p>
                    <a:p>
                      <a:pPr indent="0" lvl="0" marL="154940" marR="3175" rtl="0" algn="l">
                        <a:lnSpc>
                          <a:spcPct val="100000"/>
                        </a:lnSpc>
                        <a:spcBef>
                          <a:spcPts val="15"/>
                        </a:spcBef>
                        <a:spcAft>
                          <a:spcPts val="0"/>
                        </a:spcAft>
                        <a:buNone/>
                      </a:pPr>
                      <a:r>
                        <a:rPr lang="en-US" sz="1550" u="none" cap="none" strike="noStrike">
                          <a:solidFill>
                            <a:srgbClr val="374151"/>
                          </a:solidFill>
                          <a:latin typeface="Trebuchet MS"/>
                          <a:ea typeface="Trebuchet MS"/>
                          <a:cs typeface="Trebuchet MS"/>
                          <a:sym typeface="Trebuchet MS"/>
                        </a:rPr>
                        <a:t>.</a:t>
                      </a:r>
                      <a:endParaRPr sz="1550" u="none" cap="none" strike="noStrike">
                        <a:latin typeface="Trebuchet MS"/>
                        <a:ea typeface="Trebuchet MS"/>
                        <a:cs typeface="Trebuchet MS"/>
                        <a:sym typeface="Trebuchet MS"/>
                      </a:endParaRPr>
                    </a:p>
                  </a:txBody>
                  <a:tcPr marT="23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100330" marR="0" rtl="0" algn="l">
                        <a:lnSpc>
                          <a:spcPct val="100000"/>
                        </a:lnSpc>
                        <a:spcBef>
                          <a:spcPts val="0"/>
                        </a:spcBef>
                        <a:spcAft>
                          <a:spcPts val="0"/>
                        </a:spcAft>
                        <a:buNone/>
                      </a:pPr>
                      <a:r>
                        <a:rPr lang="en-US" sz="1550" u="none" cap="none" strike="noStrike">
                          <a:latin typeface="Trebuchet MS"/>
                          <a:ea typeface="Trebuchet MS"/>
                          <a:cs typeface="Trebuchet MS"/>
                          <a:sym typeface="Trebuchet MS"/>
                        </a:rPr>
                        <a:t>Pros:</a:t>
                      </a:r>
                      <a:endParaRPr sz="1550" u="none" cap="none" strike="noStrike">
                        <a:latin typeface="Trebuchet MS"/>
                        <a:ea typeface="Trebuchet MS"/>
                        <a:cs typeface="Trebuchet MS"/>
                        <a:sym typeface="Trebuchet MS"/>
                      </a:endParaRPr>
                    </a:p>
                    <a:p>
                      <a:pPr indent="-198755" lvl="0" marL="203834" marR="170180" rtl="0" algn="l">
                        <a:lnSpc>
                          <a:spcPct val="101000"/>
                        </a:lnSpc>
                        <a:spcBef>
                          <a:spcPts val="0"/>
                        </a:spcBef>
                        <a:spcAft>
                          <a:spcPts val="0"/>
                        </a:spcAft>
                        <a:buClr>
                          <a:srgbClr val="374151"/>
                        </a:buClr>
                        <a:buSzPts val="1550"/>
                        <a:buFont typeface="Calibri"/>
                        <a:buAutoNum type="arabicPeriod"/>
                      </a:pPr>
                      <a:r>
                        <a:rPr lang="en-US" sz="1550" u="none" cap="none" strike="noStrike">
                          <a:solidFill>
                            <a:srgbClr val="374151"/>
                          </a:solidFill>
                          <a:latin typeface="Calibri"/>
                          <a:ea typeface="Calibri"/>
                          <a:cs typeface="Calibri"/>
                          <a:sym typeface="Calibri"/>
                        </a:rPr>
                        <a:t>detailed description of the proposed system, including</a:t>
                      </a:r>
                      <a:endParaRPr sz="1550" u="none" cap="none" strike="noStrike">
                        <a:latin typeface="Calibri"/>
                        <a:ea typeface="Calibri"/>
                        <a:cs typeface="Calibri"/>
                        <a:sym typeface="Calibri"/>
                      </a:endParaRPr>
                    </a:p>
                    <a:p>
                      <a:pPr indent="0" lvl="0" marL="5080" marR="624205" rtl="0" algn="l">
                        <a:lnSpc>
                          <a:spcPct val="101000"/>
                        </a:lnSpc>
                        <a:spcBef>
                          <a:spcPts val="75"/>
                        </a:spcBef>
                        <a:spcAft>
                          <a:spcPts val="0"/>
                        </a:spcAft>
                        <a:buNone/>
                      </a:pPr>
                      <a:r>
                        <a:rPr lang="en-US" sz="1550" u="none" cap="none" strike="noStrike">
                          <a:solidFill>
                            <a:srgbClr val="374151"/>
                          </a:solidFill>
                          <a:latin typeface="Calibri"/>
                          <a:ea typeface="Calibri"/>
                          <a:cs typeface="Calibri"/>
                          <a:sym typeface="Calibri"/>
                        </a:rPr>
                        <a:t>the three sub-networks involved</a:t>
                      </a:r>
                      <a:endParaRPr sz="1550" u="none" cap="none" strike="noStrike">
                        <a:latin typeface="Calibri"/>
                        <a:ea typeface="Calibri"/>
                        <a:cs typeface="Calibri"/>
                        <a:sym typeface="Calibri"/>
                      </a:endParaRPr>
                    </a:p>
                    <a:p>
                      <a:pPr indent="0" lvl="0" marL="0" marR="0" rtl="0" algn="l">
                        <a:lnSpc>
                          <a:spcPct val="100000"/>
                        </a:lnSpc>
                        <a:spcBef>
                          <a:spcPts val="245"/>
                        </a:spcBef>
                        <a:spcAft>
                          <a:spcPts val="0"/>
                        </a:spcAft>
                        <a:buNone/>
                      </a:pPr>
                      <a:r>
                        <a:t/>
                      </a:r>
                      <a:endParaRPr sz="1550" u="none" cap="none" strike="noStrike">
                        <a:latin typeface="Times New Roman"/>
                        <a:ea typeface="Times New Roman"/>
                        <a:cs typeface="Times New Roman"/>
                        <a:sym typeface="Times New Roman"/>
                      </a:endParaRPr>
                    </a:p>
                    <a:p>
                      <a:pPr indent="-198755" lvl="0" marL="203834" marR="121920" rtl="0" algn="l">
                        <a:lnSpc>
                          <a:spcPct val="100899"/>
                        </a:lnSpc>
                        <a:spcBef>
                          <a:spcPts val="0"/>
                        </a:spcBef>
                        <a:spcAft>
                          <a:spcPts val="0"/>
                        </a:spcAft>
                        <a:buClr>
                          <a:srgbClr val="374151"/>
                        </a:buClr>
                        <a:buSzPts val="1550"/>
                        <a:buFont typeface="Calibri"/>
                        <a:buAutoNum type="arabicPeriod" startAt="2"/>
                      </a:pPr>
                      <a:r>
                        <a:rPr lang="en-US" sz="1550" u="none" cap="none" strike="noStrike">
                          <a:solidFill>
                            <a:srgbClr val="374151"/>
                          </a:solidFill>
                          <a:latin typeface="Calibri"/>
                          <a:ea typeface="Calibri"/>
                          <a:cs typeface="Calibri"/>
                          <a:sym typeface="Calibri"/>
                        </a:rPr>
                        <a:t>performs implicit key-word spotting</a:t>
                      </a:r>
                      <a:endParaRPr sz="1550" u="none" cap="none" strike="noStrike">
                        <a:latin typeface="Calibri"/>
                        <a:ea typeface="Calibri"/>
                        <a:cs typeface="Calibri"/>
                        <a:sym typeface="Calibri"/>
                      </a:endParaRPr>
                    </a:p>
                    <a:p>
                      <a:pPr indent="0" lvl="0" marL="100330" marR="0" rtl="0" algn="l">
                        <a:lnSpc>
                          <a:spcPct val="118064"/>
                        </a:lnSpc>
                        <a:spcBef>
                          <a:spcPts val="170"/>
                        </a:spcBef>
                        <a:spcAft>
                          <a:spcPts val="0"/>
                        </a:spcAft>
                        <a:buNone/>
                      </a:pPr>
                      <a:r>
                        <a:rPr lang="en-US" sz="1550" u="none" cap="none" strike="noStrike">
                          <a:solidFill>
                            <a:srgbClr val="374151"/>
                          </a:solidFill>
                          <a:latin typeface="Trebuchet MS"/>
                          <a:ea typeface="Trebuchet MS"/>
                          <a:cs typeface="Trebuchet MS"/>
                          <a:sym typeface="Trebuchet MS"/>
                        </a:rPr>
                        <a:t>Cons:</a:t>
                      </a:r>
                      <a:endParaRPr sz="1550" u="none" cap="none" strike="noStrike">
                        <a:latin typeface="Trebuchet MS"/>
                        <a:ea typeface="Trebuchet MS"/>
                        <a:cs typeface="Trebuchet MS"/>
                        <a:sym typeface="Trebuchet MS"/>
                      </a:endParaRPr>
                    </a:p>
                    <a:p>
                      <a:pPr indent="-152400" lvl="1" marL="156210" marR="0" rtl="0" algn="l">
                        <a:lnSpc>
                          <a:spcPct val="118064"/>
                        </a:lnSpc>
                        <a:spcBef>
                          <a:spcPts val="0"/>
                        </a:spcBef>
                        <a:spcAft>
                          <a:spcPts val="0"/>
                        </a:spcAft>
                        <a:buClr>
                          <a:srgbClr val="374151"/>
                        </a:buClr>
                        <a:buSzPts val="1450"/>
                        <a:buFont typeface="Calibri"/>
                        <a:buAutoNum type="arabicPeriod"/>
                      </a:pPr>
                      <a:r>
                        <a:rPr lang="en-US" sz="1550" u="none" cap="none" strike="noStrike">
                          <a:solidFill>
                            <a:srgbClr val="374151"/>
                          </a:solidFill>
                          <a:latin typeface="Calibri"/>
                          <a:ea typeface="Calibri"/>
                          <a:cs typeface="Calibri"/>
                          <a:sym typeface="Calibri"/>
                        </a:rPr>
                        <a:t>does not utilize word</a:t>
                      </a:r>
                      <a:endParaRPr sz="1550" u="none" cap="none" strike="noStrike">
                        <a:latin typeface="Calibri"/>
                        <a:ea typeface="Calibri"/>
                        <a:cs typeface="Calibri"/>
                        <a:sym typeface="Calibri"/>
                      </a:endParaRPr>
                    </a:p>
                    <a:p>
                      <a:pPr indent="0" lvl="0" marL="5080" marR="0" rtl="0" algn="l">
                        <a:lnSpc>
                          <a:spcPct val="100000"/>
                        </a:lnSpc>
                        <a:spcBef>
                          <a:spcPts val="90"/>
                        </a:spcBef>
                        <a:spcAft>
                          <a:spcPts val="0"/>
                        </a:spcAft>
                        <a:buNone/>
                      </a:pPr>
                      <a:r>
                        <a:rPr lang="en-US" sz="1550" u="none" cap="none" strike="noStrike">
                          <a:solidFill>
                            <a:srgbClr val="374151"/>
                          </a:solidFill>
                          <a:latin typeface="Calibri"/>
                          <a:ea typeface="Calibri"/>
                          <a:cs typeface="Calibri"/>
                          <a:sym typeface="Calibri"/>
                        </a:rPr>
                        <a:t>boundary information</a:t>
                      </a:r>
                      <a:endParaRPr sz="1550" u="none" cap="none" strike="noStrike">
                        <a:latin typeface="Calibri"/>
                        <a:ea typeface="Calibri"/>
                        <a:cs typeface="Calibri"/>
                        <a:sym typeface="Calibri"/>
                      </a:endParaRPr>
                    </a:p>
                    <a:p>
                      <a:pPr indent="0" lvl="0" marL="0" marR="0" rtl="0" algn="l">
                        <a:lnSpc>
                          <a:spcPct val="100000"/>
                        </a:lnSpc>
                        <a:spcBef>
                          <a:spcPts val="175"/>
                        </a:spcBef>
                        <a:spcAft>
                          <a:spcPts val="0"/>
                        </a:spcAft>
                        <a:buNone/>
                      </a:pPr>
                      <a:r>
                        <a:t/>
                      </a:r>
                      <a:endParaRPr sz="1550" u="none" cap="none" strike="noStrike">
                        <a:latin typeface="Times New Roman"/>
                        <a:ea typeface="Times New Roman"/>
                        <a:cs typeface="Times New Roman"/>
                        <a:sym typeface="Times New Roman"/>
                      </a:endParaRPr>
                    </a:p>
                    <a:p>
                      <a:pPr indent="-208279" lvl="1" marL="308609" marR="459105" rtl="0" algn="l">
                        <a:lnSpc>
                          <a:spcPct val="104900"/>
                        </a:lnSpc>
                        <a:spcBef>
                          <a:spcPts val="0"/>
                        </a:spcBef>
                        <a:spcAft>
                          <a:spcPts val="0"/>
                        </a:spcAft>
                        <a:buClr>
                          <a:srgbClr val="374151"/>
                        </a:buClr>
                        <a:buSzPts val="1450"/>
                        <a:buFont typeface="Calibri"/>
                        <a:buAutoNum type="arabicPeriod"/>
                      </a:pPr>
                      <a:r>
                        <a:rPr b="1" lang="en-US" sz="1550" u="none" cap="none" strike="noStrike">
                          <a:solidFill>
                            <a:srgbClr val="374151"/>
                          </a:solidFill>
                          <a:latin typeface="Calibri"/>
                          <a:ea typeface="Calibri"/>
                          <a:cs typeface="Calibri"/>
                          <a:sym typeface="Calibri"/>
                        </a:rPr>
                        <a:t>Limited Discussion of Dataset</a:t>
                      </a:r>
                      <a:endParaRPr sz="1550" u="none" cap="none" strike="noStrike">
                        <a:latin typeface="Calibri"/>
                        <a:ea typeface="Calibri"/>
                        <a:cs typeface="Calibri"/>
                        <a:sym typeface="Calibri"/>
                      </a:endParaRPr>
                    </a:p>
                  </a:txBody>
                  <a:tcPr marT="450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102235" marR="28575" rtl="0" algn="l">
                        <a:lnSpc>
                          <a:spcPct val="103400"/>
                        </a:lnSpc>
                        <a:spcBef>
                          <a:spcPts val="0"/>
                        </a:spcBef>
                        <a:spcAft>
                          <a:spcPts val="0"/>
                        </a:spcAft>
                        <a:buNone/>
                      </a:pPr>
                      <a:r>
                        <a:rPr lang="en-US" sz="1550" u="none" cap="none" strike="noStrike">
                          <a:solidFill>
                            <a:srgbClr val="374151"/>
                          </a:solidFill>
                          <a:latin typeface="Calibri"/>
                          <a:ea typeface="Calibri"/>
                          <a:cs typeface="Calibri"/>
                          <a:sym typeface="Calibri"/>
                        </a:rPr>
                        <a:t>The paper conclude s the growing attention in visual speech recognition (lipreading), its applications, the impact of deep learning, and the description of the proposed system, which focuses on word recognition and implicit keyword spotting using an end-to-end approach.</a:t>
                      </a:r>
                      <a:endParaRPr sz="1550" u="none" cap="none" strike="noStrike">
                        <a:latin typeface="Calibri"/>
                        <a:ea typeface="Calibri"/>
                        <a:cs typeface="Calibri"/>
                        <a:sym typeface="Calibri"/>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graphicFrame>
        <p:nvGraphicFramePr>
          <p:cNvPr id="214" name="Google Shape;214;p21"/>
          <p:cNvGraphicFramePr/>
          <p:nvPr/>
        </p:nvGraphicFramePr>
        <p:xfrm>
          <a:off x="251752" y="153415"/>
          <a:ext cx="3000000" cy="3000000"/>
        </p:xfrm>
        <a:graphic>
          <a:graphicData uri="http://schemas.openxmlformats.org/drawingml/2006/table">
            <a:tbl>
              <a:tblPr bandRow="1" firstRow="1">
                <a:noFill/>
                <a:tableStyleId>{8D087850-A038-4D16-AF0C-077F7C12058B}</a:tableStyleId>
              </a:tblPr>
              <a:tblGrid>
                <a:gridCol w="1543675"/>
                <a:gridCol w="1656725"/>
                <a:gridCol w="3484875"/>
                <a:gridCol w="2557775"/>
                <a:gridCol w="2447300"/>
              </a:tblGrid>
              <a:tr h="34417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r>
              <a:tr h="6199500">
                <a:tc>
                  <a:txBody>
                    <a:bodyPr/>
                    <a:lstStyle/>
                    <a:p>
                      <a:pPr indent="0" lvl="0" marL="95250" marR="63500" rtl="0" algn="l">
                        <a:lnSpc>
                          <a:spcPct val="103299"/>
                        </a:lnSpc>
                        <a:spcBef>
                          <a:spcPts val="0"/>
                        </a:spcBef>
                        <a:spcAft>
                          <a:spcPts val="0"/>
                        </a:spcAft>
                        <a:buNone/>
                      </a:pPr>
                      <a:r>
                        <a:rPr lang="en-US" sz="1550" u="none" cap="none" strike="noStrike">
                          <a:latin typeface="Calibri"/>
                          <a:ea typeface="Calibri"/>
                          <a:cs typeface="Calibri"/>
                          <a:sym typeface="Calibri"/>
                        </a:rPr>
                        <a:t>LEARNING AUDIO-VISUAL SPEECH REPRESENTATIO N BY MASKED MULTIMODAL CLUSTER PREDICTION(202</a:t>
                      </a:r>
                      <a:endParaRPr sz="1550" u="none" cap="none" strike="noStrike">
                        <a:latin typeface="Calibri"/>
                        <a:ea typeface="Calibri"/>
                        <a:cs typeface="Calibri"/>
                        <a:sym typeface="Calibri"/>
                      </a:endParaRPr>
                    </a:p>
                    <a:p>
                      <a:pPr indent="0" lvl="0" marL="95250" marR="0" rtl="0" algn="l">
                        <a:lnSpc>
                          <a:spcPct val="100000"/>
                        </a:lnSpc>
                        <a:spcBef>
                          <a:spcPts val="90"/>
                        </a:spcBef>
                        <a:spcAft>
                          <a:spcPts val="0"/>
                        </a:spcAft>
                        <a:buNone/>
                      </a:pPr>
                      <a:r>
                        <a:rPr lang="en-US" sz="1550" u="none" cap="none" strike="noStrike">
                          <a:latin typeface="Calibri"/>
                          <a:ea typeface="Calibri"/>
                          <a:cs typeface="Calibri"/>
                          <a:sym typeface="Calibri"/>
                        </a:rPr>
                        <a:t>2)</a:t>
                      </a:r>
                      <a:endParaRPr sz="1550" u="none" cap="none" strike="noStrike">
                        <a:latin typeface="Calibri"/>
                        <a:ea typeface="Calibri"/>
                        <a:cs typeface="Calibri"/>
                        <a:sym typeface="Calibri"/>
                      </a:endParaRPr>
                    </a:p>
                  </a:txBody>
                  <a:tcPr marT="23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0" marR="0" rtl="0" algn="l">
                        <a:lnSpc>
                          <a:spcPct val="100000"/>
                        </a:lnSpc>
                        <a:spcBef>
                          <a:spcPts val="0"/>
                        </a:spcBef>
                        <a:spcAft>
                          <a:spcPts val="0"/>
                        </a:spcAft>
                        <a:buNone/>
                      </a:pPr>
                      <a:r>
                        <a:t/>
                      </a:r>
                      <a:endParaRPr sz="1550" u="none" cap="none" strike="noStrike">
                        <a:latin typeface="Times New Roman"/>
                        <a:ea typeface="Times New Roman"/>
                        <a:cs typeface="Times New Roman"/>
                        <a:sym typeface="Times New Roman"/>
                      </a:endParaRPr>
                    </a:p>
                    <a:p>
                      <a:pPr indent="-161290" lvl="0" marL="161925" marR="3175" rtl="0" algn="l">
                        <a:lnSpc>
                          <a:spcPct val="103000"/>
                        </a:lnSpc>
                        <a:spcBef>
                          <a:spcPts val="0"/>
                        </a:spcBef>
                        <a:spcAft>
                          <a:spcPts val="0"/>
                        </a:spcAft>
                        <a:buSzPts val="1400"/>
                        <a:buFont typeface="Calibri"/>
                        <a:buAutoNum type="arabicPeriod"/>
                      </a:pPr>
                      <a:r>
                        <a:rPr b="1" lang="en-US" sz="1550" u="none" cap="none" strike="noStrike">
                          <a:latin typeface="Calibri"/>
                          <a:ea typeface="Calibri"/>
                          <a:cs typeface="Calibri"/>
                          <a:sym typeface="Calibri"/>
                        </a:rPr>
                        <a:t>Importance of Multimodal Speech Perception</a:t>
                      </a:r>
                      <a:r>
                        <a:rPr lang="en-US" sz="1550" u="none" cap="none" strike="noStrike">
                          <a:solidFill>
                            <a:srgbClr val="374151"/>
                          </a:solidFill>
                          <a:latin typeface="Calibri"/>
                          <a:ea typeface="Calibri"/>
                          <a:cs typeface="Calibri"/>
                          <a:sym typeface="Calibri"/>
                        </a:rPr>
                        <a:t>:</a:t>
                      </a:r>
                      <a:endParaRPr sz="1550" u="none" cap="none" strike="noStrike">
                        <a:latin typeface="Calibri"/>
                        <a:ea typeface="Calibri"/>
                        <a:cs typeface="Calibri"/>
                        <a:sym typeface="Calibri"/>
                      </a:endParaRPr>
                    </a:p>
                    <a:p>
                      <a:pPr indent="0" lvl="0" marL="0" marR="0" rtl="0" algn="l">
                        <a:lnSpc>
                          <a:spcPct val="100000"/>
                        </a:lnSpc>
                        <a:spcBef>
                          <a:spcPts val="125"/>
                        </a:spcBef>
                        <a:spcAft>
                          <a:spcPts val="0"/>
                        </a:spcAft>
                        <a:buSzPts val="1550"/>
                        <a:buFont typeface="Calibri"/>
                        <a:buNone/>
                      </a:pPr>
                      <a:r>
                        <a:t/>
                      </a:r>
                      <a:endParaRPr sz="1550" u="none" cap="none" strike="noStrike">
                        <a:latin typeface="Times New Roman"/>
                        <a:ea typeface="Times New Roman"/>
                        <a:cs typeface="Times New Roman"/>
                        <a:sym typeface="Times New Roman"/>
                      </a:endParaRPr>
                    </a:p>
                    <a:p>
                      <a:pPr indent="-85724" lvl="0" marL="635" marR="107950" rtl="0" algn="l">
                        <a:lnSpc>
                          <a:spcPct val="103600"/>
                        </a:lnSpc>
                        <a:spcBef>
                          <a:spcPts val="0"/>
                        </a:spcBef>
                        <a:spcAft>
                          <a:spcPts val="0"/>
                        </a:spcAft>
                        <a:buClr>
                          <a:srgbClr val="374151"/>
                        </a:buClr>
                        <a:buSzPts val="1350"/>
                        <a:buFont typeface="Calibri"/>
                        <a:buAutoNum type="arabicPeriod"/>
                      </a:pPr>
                      <a:r>
                        <a:rPr b="1" lang="en-US" sz="1550" u="none" cap="none" strike="noStrike">
                          <a:solidFill>
                            <a:srgbClr val="374151"/>
                          </a:solidFill>
                          <a:latin typeface="Calibri"/>
                          <a:ea typeface="Calibri"/>
                          <a:cs typeface="Calibri"/>
                          <a:sym typeface="Calibri"/>
                        </a:rPr>
                        <a:t>Incorporating Visual Information into Machine Learning Models</a:t>
                      </a:r>
                      <a:r>
                        <a:rPr lang="en-US" sz="1550" u="none" cap="none" strike="noStrike">
                          <a:solidFill>
                            <a:srgbClr val="374151"/>
                          </a:solidFill>
                          <a:latin typeface="Calibri"/>
                          <a:ea typeface="Calibri"/>
                          <a:cs typeface="Calibri"/>
                          <a:sym typeface="Calibri"/>
                        </a:rPr>
                        <a:t>:</a:t>
                      </a:r>
                      <a:endParaRPr sz="1550" u="none" cap="none" strike="noStrike">
                        <a:latin typeface="Calibri"/>
                        <a:ea typeface="Calibri"/>
                        <a:cs typeface="Calibri"/>
                        <a:sym typeface="Calibri"/>
                      </a:endParaRPr>
                    </a:p>
                    <a:p>
                      <a:pPr indent="0" lvl="0" marL="0" marR="0" rtl="0" algn="l">
                        <a:lnSpc>
                          <a:spcPct val="100000"/>
                        </a:lnSpc>
                        <a:spcBef>
                          <a:spcPts val="130"/>
                        </a:spcBef>
                        <a:spcAft>
                          <a:spcPts val="0"/>
                        </a:spcAft>
                        <a:buSzPts val="1550"/>
                        <a:buFont typeface="Calibri"/>
                        <a:buNone/>
                      </a:pPr>
                      <a:r>
                        <a:t/>
                      </a:r>
                      <a:endParaRPr sz="1550" u="none" cap="none" strike="noStrike">
                        <a:latin typeface="Times New Roman"/>
                        <a:ea typeface="Times New Roman"/>
                        <a:cs typeface="Times New Roman"/>
                        <a:sym typeface="Times New Roman"/>
                      </a:endParaRPr>
                    </a:p>
                    <a:p>
                      <a:pPr indent="-85724" lvl="0" marL="635" marR="71120" rtl="0" algn="l">
                        <a:lnSpc>
                          <a:spcPct val="103000"/>
                        </a:lnSpc>
                        <a:spcBef>
                          <a:spcPts val="0"/>
                        </a:spcBef>
                        <a:spcAft>
                          <a:spcPts val="0"/>
                        </a:spcAft>
                        <a:buClr>
                          <a:srgbClr val="374151"/>
                        </a:buClr>
                        <a:buSzPts val="1350"/>
                        <a:buFont typeface="Calibri"/>
                        <a:buAutoNum type="arabicPeriod"/>
                      </a:pPr>
                      <a:r>
                        <a:rPr b="1" lang="en-US" sz="1550" u="none" cap="none" strike="noStrike">
                          <a:solidFill>
                            <a:srgbClr val="374151"/>
                          </a:solidFill>
                          <a:latin typeface="Calibri"/>
                          <a:ea typeface="Calibri"/>
                          <a:cs typeface="Calibri"/>
                          <a:sym typeface="Calibri"/>
                        </a:rPr>
                        <a:t>Introduction of AV-HuBERT and its architecture</a:t>
                      </a:r>
                      <a:endParaRPr sz="1550" u="none" cap="none" strike="noStrike">
                        <a:latin typeface="Calibri"/>
                        <a:ea typeface="Calibri"/>
                        <a:cs typeface="Calibri"/>
                        <a:sym typeface="Calibri"/>
                      </a:endParaRPr>
                    </a:p>
                  </a:txBody>
                  <a:tcPr marT="4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47625" lvl="0" marL="2540" marR="22225" rtl="0" algn="l">
                        <a:lnSpc>
                          <a:spcPct val="103299"/>
                        </a:lnSpc>
                        <a:spcBef>
                          <a:spcPts val="0"/>
                        </a:spcBef>
                        <a:spcAft>
                          <a:spcPts val="0"/>
                        </a:spcAft>
                        <a:buNone/>
                      </a:pPr>
                      <a:r>
                        <a:rPr lang="en-US" sz="1550" u="none" cap="none" strike="noStrike">
                          <a:solidFill>
                            <a:srgbClr val="374151"/>
                          </a:solidFill>
                          <a:latin typeface="Calibri"/>
                          <a:ea typeface="Calibri"/>
                          <a:cs typeface="Calibri"/>
                          <a:sym typeface="Calibri"/>
                        </a:rPr>
                        <a:t>The paper proposes a self-supervised speech representation learning framework called AV-HuBERT, which utilizes both audio and visual information from lip movements to capture cross- modal correlations. The model is designed to improve tasks like lip reading and automatic speech recognition, particularly in low-resource settings. AV-HuBERT combines audio and visual data, and its contextualized representations show excellent transferability to lip-reading tasks, outperforming previous models.</a:t>
                      </a:r>
                      <a:endParaRPr sz="1550" u="none" cap="none" strike="noStrike">
                        <a:latin typeface="Calibri"/>
                        <a:ea typeface="Calibri"/>
                        <a:cs typeface="Calibri"/>
                        <a:sym typeface="Calibri"/>
                      </a:endParaRPr>
                    </a:p>
                    <a:p>
                      <a:pPr indent="0" lvl="0" marL="2540" marR="64769" rtl="0" algn="l">
                        <a:lnSpc>
                          <a:spcPct val="102899"/>
                        </a:lnSpc>
                        <a:spcBef>
                          <a:spcPts val="40"/>
                        </a:spcBef>
                        <a:spcAft>
                          <a:spcPts val="0"/>
                        </a:spcAft>
                        <a:buNone/>
                      </a:pPr>
                      <a:r>
                        <a:rPr lang="en-US" sz="1550" u="none" cap="none" strike="noStrike">
                          <a:solidFill>
                            <a:srgbClr val="374151"/>
                          </a:solidFill>
                          <a:latin typeface="Calibri"/>
                          <a:ea typeface="Calibri"/>
                          <a:cs typeface="Calibri"/>
                          <a:sym typeface="Calibri"/>
                        </a:rPr>
                        <a:t>Additionally, the multimodal clusters derived from AV-HuBERT can enhance audio-based speech recognition, demonstrating the model's versatility and potential applications in various domains.</a:t>
                      </a:r>
                      <a:endParaRPr sz="155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t/>
                      </a:r>
                      <a:endParaRPr sz="155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550" u="none" cap="none" strike="noStrike">
                        <a:latin typeface="Times New Roman"/>
                        <a:ea typeface="Times New Roman"/>
                        <a:cs typeface="Times New Roman"/>
                        <a:sym typeface="Times New Roman"/>
                      </a:endParaRPr>
                    </a:p>
                    <a:p>
                      <a:pPr indent="0" lvl="0" marL="0" marR="0" rtl="0" algn="l">
                        <a:lnSpc>
                          <a:spcPct val="100000"/>
                        </a:lnSpc>
                        <a:spcBef>
                          <a:spcPts val="605"/>
                        </a:spcBef>
                        <a:spcAft>
                          <a:spcPts val="0"/>
                        </a:spcAft>
                        <a:buNone/>
                      </a:pPr>
                      <a:r>
                        <a:t/>
                      </a:r>
                      <a:endParaRPr sz="1550" u="none" cap="none" strike="noStrike">
                        <a:latin typeface="Times New Roman"/>
                        <a:ea typeface="Times New Roman"/>
                        <a:cs typeface="Times New Roman"/>
                        <a:sym typeface="Times New Roman"/>
                      </a:endParaRPr>
                    </a:p>
                    <a:p>
                      <a:pPr indent="0" lvl="0" marL="154940" marR="0" rtl="0" algn="l">
                        <a:lnSpc>
                          <a:spcPct val="100000"/>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a:t>
                      </a:r>
                      <a:endParaRPr sz="1550" u="none" cap="none" strike="noStrike">
                        <a:latin typeface="Trebuchet MS"/>
                        <a:ea typeface="Trebuchet MS"/>
                        <a:cs typeface="Trebuchet MS"/>
                        <a:sym typeface="Trebuchet MS"/>
                      </a:endParaRPr>
                    </a:p>
                  </a:txBody>
                  <a:tcPr marT="23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100330" marR="0" rtl="0" algn="l">
                        <a:lnSpc>
                          <a:spcPct val="100000"/>
                        </a:lnSpc>
                        <a:spcBef>
                          <a:spcPts val="0"/>
                        </a:spcBef>
                        <a:spcAft>
                          <a:spcPts val="0"/>
                        </a:spcAft>
                        <a:buNone/>
                      </a:pPr>
                      <a:r>
                        <a:rPr lang="en-US" sz="1550" u="none" cap="none" strike="noStrike">
                          <a:latin typeface="Trebuchet MS"/>
                          <a:ea typeface="Trebuchet MS"/>
                          <a:cs typeface="Trebuchet MS"/>
                          <a:sym typeface="Trebuchet MS"/>
                        </a:rPr>
                        <a:t>Pros:</a:t>
                      </a:r>
                      <a:endParaRPr sz="1550" u="none" cap="none" strike="noStrike">
                        <a:latin typeface="Trebuchet MS"/>
                        <a:ea typeface="Trebuchet MS"/>
                        <a:cs typeface="Trebuchet MS"/>
                        <a:sym typeface="Trebuchet MS"/>
                      </a:endParaRPr>
                    </a:p>
                    <a:p>
                      <a:pPr indent="-198755" lvl="0" marL="203834" marR="70485" rtl="0" algn="l">
                        <a:lnSpc>
                          <a:spcPct val="101000"/>
                        </a:lnSpc>
                        <a:spcBef>
                          <a:spcPts val="0"/>
                        </a:spcBef>
                        <a:spcAft>
                          <a:spcPts val="0"/>
                        </a:spcAft>
                        <a:buClr>
                          <a:srgbClr val="374151"/>
                        </a:buClr>
                        <a:buSzPts val="1550"/>
                        <a:buFont typeface="Calibri"/>
                        <a:buAutoNum type="arabicPeriod"/>
                      </a:pPr>
                      <a:r>
                        <a:rPr lang="en-US" sz="1550" u="none" cap="none" strike="noStrike">
                          <a:solidFill>
                            <a:srgbClr val="374151"/>
                          </a:solidFill>
                          <a:latin typeface="Calibri"/>
                          <a:ea typeface="Calibri"/>
                          <a:cs typeface="Calibri"/>
                          <a:sym typeface="Calibri"/>
                        </a:rPr>
                        <a:t>Integrating audio and visual lip movement information</a:t>
                      </a:r>
                      <a:endParaRPr sz="1550" u="none" cap="none" strike="noStrike">
                        <a:latin typeface="Calibri"/>
                        <a:ea typeface="Calibri"/>
                        <a:cs typeface="Calibri"/>
                        <a:sym typeface="Calibri"/>
                      </a:endParaRPr>
                    </a:p>
                    <a:p>
                      <a:pPr indent="0" lvl="0" marL="0" marR="0" rtl="0" algn="l">
                        <a:lnSpc>
                          <a:spcPct val="100000"/>
                        </a:lnSpc>
                        <a:spcBef>
                          <a:spcPts val="120"/>
                        </a:spcBef>
                        <a:spcAft>
                          <a:spcPts val="0"/>
                        </a:spcAft>
                        <a:buClr>
                          <a:srgbClr val="374151"/>
                        </a:buClr>
                        <a:buSzPts val="1550"/>
                        <a:buFont typeface="Calibri"/>
                        <a:buNone/>
                      </a:pPr>
                      <a:r>
                        <a:t/>
                      </a:r>
                      <a:endParaRPr sz="1550" u="none" cap="none" strike="noStrike">
                        <a:latin typeface="Times New Roman"/>
                        <a:ea typeface="Times New Roman"/>
                        <a:cs typeface="Times New Roman"/>
                        <a:sym typeface="Times New Roman"/>
                      </a:endParaRPr>
                    </a:p>
                    <a:p>
                      <a:pPr indent="-199390" lvl="0" marL="204470" marR="95250" rtl="0" algn="l">
                        <a:lnSpc>
                          <a:spcPct val="103600"/>
                        </a:lnSpc>
                        <a:spcBef>
                          <a:spcPts val="5"/>
                        </a:spcBef>
                        <a:spcAft>
                          <a:spcPts val="0"/>
                        </a:spcAft>
                        <a:buClr>
                          <a:srgbClr val="374151"/>
                        </a:buClr>
                        <a:buSzPts val="1550"/>
                        <a:buFont typeface="Calibri"/>
                        <a:buAutoNum type="arabicPeriod"/>
                      </a:pPr>
                      <a:r>
                        <a:rPr lang="en-US" sz="1550" u="none" cap="none" strike="noStrike">
                          <a:solidFill>
                            <a:srgbClr val="374151"/>
                          </a:solidFill>
                          <a:latin typeface="Calibri"/>
                          <a:ea typeface="Calibri"/>
                          <a:cs typeface="Calibri"/>
                          <a:sym typeface="Calibri"/>
                        </a:rPr>
                        <a:t>AV-HuBERT demonstrates the transferability of representations to lip-reading tasks</a:t>
                      </a:r>
                      <a:endParaRPr sz="1550" u="none" cap="none" strike="noStrike">
                        <a:latin typeface="Calibri"/>
                        <a:ea typeface="Calibri"/>
                        <a:cs typeface="Calibri"/>
                        <a:sym typeface="Calibri"/>
                      </a:endParaRPr>
                    </a:p>
                    <a:p>
                      <a:pPr indent="0" lvl="0" marL="0" marR="0" rtl="0" algn="l">
                        <a:lnSpc>
                          <a:spcPct val="100000"/>
                        </a:lnSpc>
                        <a:spcBef>
                          <a:spcPts val="260"/>
                        </a:spcBef>
                        <a:spcAft>
                          <a:spcPts val="0"/>
                        </a:spcAft>
                        <a:buNone/>
                      </a:pPr>
                      <a:r>
                        <a:t/>
                      </a:r>
                      <a:endParaRPr sz="1550" u="none" cap="none" strike="noStrike">
                        <a:latin typeface="Times New Roman"/>
                        <a:ea typeface="Times New Roman"/>
                        <a:cs typeface="Times New Roman"/>
                        <a:sym typeface="Times New Roman"/>
                      </a:endParaRPr>
                    </a:p>
                    <a:p>
                      <a:pPr indent="0" lvl="0" marL="100330" marR="0" rtl="0" algn="l">
                        <a:lnSpc>
                          <a:spcPct val="100000"/>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Cons:</a:t>
                      </a:r>
                      <a:endParaRPr sz="1550" u="none" cap="none" strike="noStrike">
                        <a:latin typeface="Trebuchet MS"/>
                        <a:ea typeface="Trebuchet MS"/>
                        <a:cs typeface="Trebuchet MS"/>
                        <a:sym typeface="Trebuchet MS"/>
                      </a:endParaRPr>
                    </a:p>
                    <a:p>
                      <a:pPr indent="0" lvl="0" marL="100330" marR="884555" rtl="0" algn="l">
                        <a:lnSpc>
                          <a:spcPct val="101000"/>
                        </a:lnSpc>
                        <a:spcBef>
                          <a:spcPts val="75"/>
                        </a:spcBef>
                        <a:spcAft>
                          <a:spcPts val="0"/>
                        </a:spcAft>
                        <a:buNone/>
                      </a:pPr>
                      <a:r>
                        <a:rPr lang="en-US" sz="1550" u="none" cap="none" strike="noStrike">
                          <a:solidFill>
                            <a:srgbClr val="374151"/>
                          </a:solidFill>
                          <a:latin typeface="Trebuchet MS"/>
                          <a:ea typeface="Trebuchet MS"/>
                          <a:cs typeface="Trebuchet MS"/>
                          <a:sym typeface="Trebuchet MS"/>
                        </a:rPr>
                        <a:t>1.limited dataset availability</a:t>
                      </a:r>
                      <a:endParaRPr sz="1550" u="none" cap="none" strike="noStrike">
                        <a:latin typeface="Trebuchet MS"/>
                        <a:ea typeface="Trebuchet MS"/>
                        <a:cs typeface="Trebuchet MS"/>
                        <a:sym typeface="Trebuchet MS"/>
                      </a:endParaRPr>
                    </a:p>
                  </a:txBody>
                  <a:tcPr marT="450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102235" marR="208915" rtl="0" algn="l">
                        <a:lnSpc>
                          <a:spcPct val="103600"/>
                        </a:lnSpc>
                        <a:spcBef>
                          <a:spcPts val="0"/>
                        </a:spcBef>
                        <a:spcAft>
                          <a:spcPts val="0"/>
                        </a:spcAft>
                        <a:buNone/>
                      </a:pPr>
                      <a:r>
                        <a:rPr lang="en-US" sz="1550" u="none" cap="none" strike="noStrike">
                          <a:solidFill>
                            <a:srgbClr val="374151"/>
                          </a:solidFill>
                          <a:latin typeface="Calibri"/>
                          <a:ea typeface="Calibri"/>
                          <a:cs typeface="Calibri"/>
                          <a:sym typeface="Calibri"/>
                        </a:rPr>
                        <a:t>The paper highlights the successful development of Audio-Visual Hidden Unit BERT (AV-HuBERT), a self-</a:t>
                      </a:r>
                      <a:endParaRPr sz="1550" u="none" cap="none" strike="noStrike">
                        <a:latin typeface="Calibri"/>
                        <a:ea typeface="Calibri"/>
                        <a:cs typeface="Calibri"/>
                        <a:sym typeface="Calibri"/>
                      </a:endParaRPr>
                    </a:p>
                    <a:p>
                      <a:pPr indent="0" lvl="0" marL="102235" marR="441959" rtl="0" algn="l">
                        <a:lnSpc>
                          <a:spcPct val="125806"/>
                        </a:lnSpc>
                        <a:spcBef>
                          <a:spcPts val="10"/>
                        </a:spcBef>
                        <a:spcAft>
                          <a:spcPts val="0"/>
                        </a:spcAft>
                        <a:buNone/>
                      </a:pPr>
                      <a:r>
                        <a:rPr lang="en-US" sz="1550" u="none" cap="none" strike="noStrike">
                          <a:solidFill>
                            <a:srgbClr val="374151"/>
                          </a:solidFill>
                          <a:latin typeface="Calibri"/>
                          <a:ea typeface="Calibri"/>
                          <a:cs typeface="Calibri"/>
                          <a:sym typeface="Calibri"/>
                        </a:rPr>
                        <a:t>supervised speech representation learning</a:t>
                      </a:r>
                      <a:endParaRPr sz="1550" u="none" cap="none" strike="noStrike">
                        <a:latin typeface="Calibri"/>
                        <a:ea typeface="Calibri"/>
                        <a:cs typeface="Calibri"/>
                        <a:sym typeface="Calibri"/>
                      </a:endParaRPr>
                    </a:p>
                    <a:p>
                      <a:pPr indent="0" lvl="0" marL="102235" marR="41275" rtl="0" algn="l">
                        <a:lnSpc>
                          <a:spcPct val="121290"/>
                        </a:lnSpc>
                        <a:spcBef>
                          <a:spcPts val="60"/>
                        </a:spcBef>
                        <a:spcAft>
                          <a:spcPts val="0"/>
                        </a:spcAft>
                        <a:buNone/>
                      </a:pPr>
                      <a:r>
                        <a:rPr lang="en-US" sz="1550" u="none" cap="none" strike="noStrike">
                          <a:solidFill>
                            <a:srgbClr val="374151"/>
                          </a:solidFill>
                          <a:latin typeface="Calibri"/>
                          <a:ea typeface="Calibri"/>
                          <a:cs typeface="Calibri"/>
                          <a:sym typeface="Calibri"/>
                        </a:rPr>
                        <a:t>framework that utilizes audio and visual information</a:t>
                      </a:r>
                      <a:endParaRPr sz="1550" u="none" cap="none" strike="noStrike">
                        <a:latin typeface="Calibri"/>
                        <a:ea typeface="Calibri"/>
                        <a:cs typeface="Calibri"/>
                        <a:sym typeface="Calibri"/>
                      </a:endParaRPr>
                    </a:p>
                    <a:p>
                      <a:pPr indent="0" lvl="0" marL="102235" marR="431165" rtl="0" algn="l">
                        <a:lnSpc>
                          <a:spcPct val="100899"/>
                        </a:lnSpc>
                        <a:spcBef>
                          <a:spcPts val="5"/>
                        </a:spcBef>
                        <a:spcAft>
                          <a:spcPts val="0"/>
                        </a:spcAft>
                        <a:buNone/>
                      </a:pPr>
                      <a:r>
                        <a:rPr lang="en-US" sz="1550" u="none" cap="none" strike="noStrike">
                          <a:solidFill>
                            <a:srgbClr val="374151"/>
                          </a:solidFill>
                          <a:latin typeface="Calibri"/>
                          <a:ea typeface="Calibri"/>
                          <a:cs typeface="Calibri"/>
                          <a:sym typeface="Calibri"/>
                        </a:rPr>
                        <a:t>from lip movement to improve lip reading and</a:t>
                      </a:r>
                      <a:endParaRPr sz="1550" u="none" cap="none" strike="noStrike">
                        <a:latin typeface="Calibri"/>
                        <a:ea typeface="Calibri"/>
                        <a:cs typeface="Calibri"/>
                        <a:sym typeface="Calibri"/>
                      </a:endParaRPr>
                    </a:p>
                    <a:p>
                      <a:pPr indent="0" lvl="0" marL="102235" marR="0" rtl="0" algn="l">
                        <a:lnSpc>
                          <a:spcPct val="103600"/>
                        </a:lnSpc>
                        <a:spcBef>
                          <a:spcPts val="30"/>
                        </a:spcBef>
                        <a:spcAft>
                          <a:spcPts val="0"/>
                        </a:spcAft>
                        <a:buNone/>
                      </a:pPr>
                      <a:r>
                        <a:rPr lang="en-US" sz="1550" u="none" cap="none" strike="noStrike">
                          <a:solidFill>
                            <a:srgbClr val="374151"/>
                          </a:solidFill>
                          <a:latin typeface="Calibri"/>
                          <a:ea typeface="Calibri"/>
                          <a:cs typeface="Calibri"/>
                          <a:sym typeface="Calibri"/>
                        </a:rPr>
                        <a:t>automatic speech recognition tasks, demonstrating its effectiveness in low-resource settings and achieving new records in lip-reading word error rate.</a:t>
                      </a:r>
                      <a:endParaRPr sz="1550" u="none" cap="none" strike="noStrike">
                        <a:latin typeface="Calibri"/>
                        <a:ea typeface="Calibri"/>
                        <a:cs typeface="Calibri"/>
                        <a:sym typeface="Calibri"/>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graphicFrame>
        <p:nvGraphicFramePr>
          <p:cNvPr id="219" name="Google Shape;219;p22"/>
          <p:cNvGraphicFramePr/>
          <p:nvPr/>
        </p:nvGraphicFramePr>
        <p:xfrm>
          <a:off x="251752" y="153415"/>
          <a:ext cx="3000000" cy="3000000"/>
        </p:xfrm>
        <a:graphic>
          <a:graphicData uri="http://schemas.openxmlformats.org/drawingml/2006/table">
            <a:tbl>
              <a:tblPr bandRow="1" firstRow="1">
                <a:noFill/>
                <a:tableStyleId>{8D087850-A038-4D16-AF0C-077F7C12058B}</a:tableStyleId>
              </a:tblPr>
              <a:tblGrid>
                <a:gridCol w="1543675"/>
                <a:gridCol w="2065025"/>
                <a:gridCol w="3890000"/>
                <a:gridCol w="1743700"/>
                <a:gridCol w="2456825"/>
              </a:tblGrid>
              <a:tr h="28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3175"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r>
              <a:tr h="6132825">
                <a:tc>
                  <a:txBody>
                    <a:bodyPr/>
                    <a:lstStyle/>
                    <a:p>
                      <a:pPr indent="0" lvl="0" marL="95250" marR="82550" rtl="0" algn="l">
                        <a:lnSpc>
                          <a:spcPct val="103600"/>
                        </a:lnSpc>
                        <a:spcBef>
                          <a:spcPts val="0"/>
                        </a:spcBef>
                        <a:spcAft>
                          <a:spcPts val="0"/>
                        </a:spcAft>
                        <a:buNone/>
                      </a:pPr>
                      <a:r>
                        <a:rPr lang="en-US" sz="1550" u="none" cap="none" strike="noStrike">
                          <a:latin typeface="Calibri"/>
                          <a:ea typeface="Calibri"/>
                          <a:cs typeface="Calibri"/>
                          <a:sym typeface="Calibri"/>
                        </a:rPr>
                        <a:t>SPOTFAST NETWORKS WITH MEMORY AUGMENTED LATERAL TRANSFORMERS FOR</a:t>
                      </a:r>
                      <a:endParaRPr sz="1550" u="none" cap="none" strike="noStrike">
                        <a:latin typeface="Calibri"/>
                        <a:ea typeface="Calibri"/>
                        <a:cs typeface="Calibri"/>
                        <a:sym typeface="Calibri"/>
                      </a:endParaRPr>
                    </a:p>
                    <a:p>
                      <a:pPr indent="0" lvl="0" marL="95250" marR="73025" rtl="0" algn="l">
                        <a:lnSpc>
                          <a:spcPct val="125806"/>
                        </a:lnSpc>
                        <a:spcBef>
                          <a:spcPts val="10"/>
                        </a:spcBef>
                        <a:spcAft>
                          <a:spcPts val="0"/>
                        </a:spcAft>
                        <a:buNone/>
                      </a:pPr>
                      <a:r>
                        <a:rPr lang="en-US" sz="1550" u="none" cap="none" strike="noStrike">
                          <a:latin typeface="Calibri"/>
                          <a:ea typeface="Calibri"/>
                          <a:cs typeface="Calibri"/>
                          <a:sym typeface="Calibri"/>
                        </a:rPr>
                        <a:t>LIPREADING(202 0)</a:t>
                      </a:r>
                      <a:endParaRPr sz="1550" u="none" cap="none" strike="noStrike">
                        <a:latin typeface="Calibri"/>
                        <a:ea typeface="Calibri"/>
                        <a:cs typeface="Calibri"/>
                        <a:sym typeface="Calibri"/>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0" marR="0" rtl="0" algn="l">
                        <a:lnSpc>
                          <a:spcPct val="100000"/>
                        </a:lnSpc>
                        <a:spcBef>
                          <a:spcPts val="0"/>
                        </a:spcBef>
                        <a:spcAft>
                          <a:spcPts val="0"/>
                        </a:spcAft>
                        <a:buNone/>
                      </a:pPr>
                      <a:r>
                        <a:t/>
                      </a:r>
                      <a:endParaRPr sz="1550" u="none" cap="none" strike="noStrike">
                        <a:latin typeface="Times New Roman"/>
                        <a:ea typeface="Times New Roman"/>
                        <a:cs typeface="Times New Roman"/>
                        <a:sym typeface="Times New Roman"/>
                      </a:endParaRPr>
                    </a:p>
                    <a:p>
                      <a:pPr indent="-199390" lvl="0" marL="200025" marR="319405" rtl="0" algn="l">
                        <a:lnSpc>
                          <a:spcPct val="103000"/>
                        </a:lnSpc>
                        <a:spcBef>
                          <a:spcPts val="0"/>
                        </a:spcBef>
                        <a:spcAft>
                          <a:spcPts val="0"/>
                        </a:spcAft>
                        <a:buClr>
                          <a:srgbClr val="374151"/>
                        </a:buClr>
                        <a:buSzPts val="1550"/>
                        <a:buFont typeface="Calibri"/>
                        <a:buAutoNum type="arabicPeriod"/>
                      </a:pPr>
                      <a:r>
                        <a:rPr lang="en-US" sz="1550" u="none" cap="none" strike="noStrike">
                          <a:solidFill>
                            <a:srgbClr val="374151"/>
                          </a:solidFill>
                          <a:latin typeface="Calibri"/>
                          <a:ea typeface="Calibri"/>
                          <a:cs typeface="Calibri"/>
                          <a:sym typeface="Calibri"/>
                        </a:rPr>
                        <a:t>Exploring the potential of using pretrained deep 3D Convolutional Neural Networks (3DCNNs)</a:t>
                      </a:r>
                      <a:endParaRPr sz="1550" u="none" cap="none" strike="noStrike">
                        <a:latin typeface="Calibri"/>
                        <a:ea typeface="Calibri"/>
                        <a:cs typeface="Calibri"/>
                        <a:sym typeface="Calibri"/>
                      </a:endParaRPr>
                    </a:p>
                    <a:p>
                      <a:pPr indent="0" lvl="0" marL="0" marR="0" rtl="0" algn="l">
                        <a:lnSpc>
                          <a:spcPct val="100000"/>
                        </a:lnSpc>
                        <a:spcBef>
                          <a:spcPts val="125"/>
                        </a:spcBef>
                        <a:spcAft>
                          <a:spcPts val="0"/>
                        </a:spcAft>
                        <a:buClr>
                          <a:srgbClr val="374151"/>
                        </a:buClr>
                        <a:buSzPts val="1550"/>
                        <a:buFont typeface="Calibri"/>
                        <a:buNone/>
                      </a:pPr>
                      <a:r>
                        <a:t/>
                      </a:r>
                      <a:endParaRPr sz="1550" u="none" cap="none" strike="noStrike">
                        <a:latin typeface="Times New Roman"/>
                        <a:ea typeface="Times New Roman"/>
                        <a:cs typeface="Times New Roman"/>
                        <a:sym typeface="Times New Roman"/>
                      </a:endParaRPr>
                    </a:p>
                    <a:p>
                      <a:pPr indent="-199390" lvl="0" marL="200025" marR="73660" rtl="0" algn="l">
                        <a:lnSpc>
                          <a:spcPct val="103400"/>
                        </a:lnSpc>
                        <a:spcBef>
                          <a:spcPts val="0"/>
                        </a:spcBef>
                        <a:spcAft>
                          <a:spcPts val="0"/>
                        </a:spcAft>
                        <a:buClr>
                          <a:srgbClr val="374151"/>
                        </a:buClr>
                        <a:buSzPts val="1550"/>
                        <a:buFont typeface="Calibri"/>
                        <a:buAutoNum type="arabicPeriod"/>
                      </a:pPr>
                      <a:r>
                        <a:rPr lang="en-US" sz="1550" u="none" cap="none" strike="noStrike">
                          <a:solidFill>
                            <a:srgbClr val="374151"/>
                          </a:solidFill>
                          <a:latin typeface="Calibri"/>
                          <a:ea typeface="Calibri"/>
                          <a:cs typeface="Calibri"/>
                          <a:sym typeface="Calibri"/>
                        </a:rPr>
                        <a:t>Introducing SpotFast networks, a variant of SlowFast networks, that combines temporal and frame-based pathways for feature extraction.</a:t>
                      </a:r>
                      <a:endParaRPr sz="1550" u="none" cap="none" strike="noStrike">
                        <a:latin typeface="Calibri"/>
                        <a:ea typeface="Calibri"/>
                        <a:cs typeface="Calibri"/>
                        <a:sym typeface="Calibri"/>
                      </a:endParaRPr>
                    </a:p>
                    <a:p>
                      <a:pPr indent="0" lvl="0" marL="0" marR="0" rtl="0" algn="l">
                        <a:lnSpc>
                          <a:spcPct val="100000"/>
                        </a:lnSpc>
                        <a:spcBef>
                          <a:spcPts val="95"/>
                        </a:spcBef>
                        <a:spcAft>
                          <a:spcPts val="0"/>
                        </a:spcAft>
                        <a:buClr>
                          <a:srgbClr val="374151"/>
                        </a:buClr>
                        <a:buSzPts val="1550"/>
                        <a:buFont typeface="Calibri"/>
                        <a:buNone/>
                      </a:pPr>
                      <a:r>
                        <a:t/>
                      </a:r>
                      <a:endParaRPr sz="1550" u="none" cap="none" strike="noStrike">
                        <a:latin typeface="Times New Roman"/>
                        <a:ea typeface="Times New Roman"/>
                        <a:cs typeface="Times New Roman"/>
                        <a:sym typeface="Times New Roman"/>
                      </a:endParaRPr>
                    </a:p>
                    <a:p>
                      <a:pPr indent="-199390" lvl="0" marL="200025" marR="8890" rtl="0" algn="l">
                        <a:lnSpc>
                          <a:spcPct val="105000"/>
                        </a:lnSpc>
                        <a:spcBef>
                          <a:spcPts val="0"/>
                        </a:spcBef>
                        <a:spcAft>
                          <a:spcPts val="0"/>
                        </a:spcAft>
                        <a:buClr>
                          <a:srgbClr val="374151"/>
                        </a:buClr>
                        <a:buSzPts val="1550"/>
                        <a:buFont typeface="Calibri"/>
                        <a:buAutoNum type="arabicPeriod"/>
                      </a:pPr>
                      <a:r>
                        <a:rPr lang="en-US" sz="1550" u="none" cap="none" strike="noStrike">
                          <a:solidFill>
                            <a:srgbClr val="374151"/>
                          </a:solidFill>
                          <a:latin typeface="Calibri"/>
                          <a:ea typeface="Calibri"/>
                          <a:cs typeface="Calibri"/>
                          <a:sym typeface="Calibri"/>
                        </a:rPr>
                        <a:t>Incorporating memory augmented lateral transformers</a:t>
                      </a:r>
                      <a:endParaRPr sz="1550" u="none" cap="none" strike="noStrike">
                        <a:latin typeface="Calibri"/>
                        <a:ea typeface="Calibri"/>
                        <a:cs typeface="Calibri"/>
                        <a:sym typeface="Calibri"/>
                      </a:endParaRPr>
                    </a:p>
                    <a:p>
                      <a:pPr indent="-247015" lvl="0" marL="247650" marR="0" rtl="0" algn="l">
                        <a:lnSpc>
                          <a:spcPct val="100000"/>
                        </a:lnSpc>
                        <a:spcBef>
                          <a:spcPts val="15"/>
                        </a:spcBef>
                        <a:spcAft>
                          <a:spcPts val="0"/>
                        </a:spcAft>
                        <a:buClr>
                          <a:srgbClr val="374151"/>
                        </a:buClr>
                        <a:buSzPts val="1550"/>
                        <a:buFont typeface="Calibri"/>
                        <a:buAutoNum type="arabicPeriod"/>
                      </a:pPr>
                      <a:r>
                        <a:rPr lang="en-US" sz="1550" u="none" cap="none" strike="noStrike">
                          <a:solidFill>
                            <a:srgbClr val="374151"/>
                          </a:solidFill>
                          <a:latin typeface="Calibri"/>
                          <a:ea typeface="Calibri"/>
                          <a:cs typeface="Calibri"/>
                          <a:sym typeface="Calibri"/>
                        </a:rPr>
                        <a:t>significant</a:t>
                      </a:r>
                      <a:endParaRPr sz="1550" u="none" cap="none" strike="noStrike">
                        <a:latin typeface="Calibri"/>
                        <a:ea typeface="Calibri"/>
                        <a:cs typeface="Calibri"/>
                        <a:sym typeface="Calibri"/>
                      </a:endParaRPr>
                    </a:p>
                    <a:p>
                      <a:pPr indent="0" lvl="0" marL="635" marR="209550" rtl="0" algn="l">
                        <a:lnSpc>
                          <a:spcPct val="103400"/>
                        </a:lnSpc>
                        <a:spcBef>
                          <a:spcPts val="30"/>
                        </a:spcBef>
                        <a:spcAft>
                          <a:spcPts val="0"/>
                        </a:spcAft>
                        <a:buNone/>
                      </a:pPr>
                      <a:r>
                        <a:rPr lang="en-US" sz="1550" u="none" cap="none" strike="noStrike">
                          <a:solidFill>
                            <a:srgbClr val="374151"/>
                          </a:solidFill>
                          <a:latin typeface="Calibri"/>
                          <a:ea typeface="Calibri"/>
                          <a:cs typeface="Calibri"/>
                          <a:sym typeface="Calibri"/>
                        </a:rPr>
                        <a:t>improvement (3.7%) achieved by incorporating memory augmented lateral transformers into the SpotFast networks.</a:t>
                      </a:r>
                      <a:endParaRPr sz="1550" u="none" cap="none" strike="noStrike">
                        <a:latin typeface="Calibri"/>
                        <a:ea typeface="Calibri"/>
                        <a:cs typeface="Calibri"/>
                        <a:sym typeface="Calibri"/>
                      </a:endParaRPr>
                    </a:p>
                  </a:txBody>
                  <a:tcPr marT="4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47625" lvl="0" marL="2540" marR="41275" rtl="0" algn="l">
                        <a:lnSpc>
                          <a:spcPct val="103299"/>
                        </a:lnSpc>
                        <a:spcBef>
                          <a:spcPts val="0"/>
                        </a:spcBef>
                        <a:spcAft>
                          <a:spcPts val="0"/>
                        </a:spcAft>
                        <a:buNone/>
                      </a:pPr>
                      <a:r>
                        <a:rPr lang="en-US" sz="1550" u="none" cap="none" strike="noStrike">
                          <a:solidFill>
                            <a:srgbClr val="374151"/>
                          </a:solidFill>
                          <a:latin typeface="Calibri"/>
                          <a:ea typeface="Calibri"/>
                          <a:cs typeface="Calibri"/>
                          <a:sym typeface="Calibri"/>
                        </a:rPr>
                        <a:t>this paper focuses on word-level automatic lipreading, aiming to recognize spoken words solely from lip movements in a video sequence. The standard lipreading pipeline includes mouth region cropping, compression, and sequence modeling. The current state-of- the-art system combines 3D Convolutional Neural Networks (3DCNNs) for feature extraction and bidirectional Long-short Term Memory (biLSTM) for classification. The proposed approach integrates the strengths of both methods by using a variant of 3DCNNs, SpotFast networks, to model fast lip gestures, and introduces memory-augmented lateral transformers to capture temporal sequential information. This approach achieves a new state-of-the-art for word-level lipreading using only RGB/grayscale input, and the paper evaluates the impact of different temporal window sizes on the SpotFast networks..</a:t>
                      </a:r>
                      <a:endParaRPr sz="155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t/>
                      </a:r>
                      <a:endParaRPr sz="155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550" u="none" cap="none" strike="noStrike">
                        <a:latin typeface="Times New Roman"/>
                        <a:ea typeface="Times New Roman"/>
                        <a:cs typeface="Times New Roman"/>
                        <a:sym typeface="Times New Roman"/>
                      </a:endParaRPr>
                    </a:p>
                    <a:p>
                      <a:pPr indent="0" lvl="0" marL="0" marR="0" rtl="0" algn="l">
                        <a:lnSpc>
                          <a:spcPct val="100000"/>
                        </a:lnSpc>
                        <a:spcBef>
                          <a:spcPts val="675"/>
                        </a:spcBef>
                        <a:spcAft>
                          <a:spcPts val="0"/>
                        </a:spcAft>
                        <a:buNone/>
                      </a:pPr>
                      <a:r>
                        <a:t/>
                      </a:r>
                      <a:endParaRPr sz="1550" u="none" cap="none" strike="noStrike">
                        <a:latin typeface="Times New Roman"/>
                        <a:ea typeface="Times New Roman"/>
                        <a:cs typeface="Times New Roman"/>
                        <a:sym typeface="Times New Roman"/>
                      </a:endParaRPr>
                    </a:p>
                    <a:p>
                      <a:pPr indent="0" lvl="0" marL="154940" marR="0" rtl="0" algn="l">
                        <a:lnSpc>
                          <a:spcPct val="100000"/>
                        </a:lnSpc>
                        <a:spcBef>
                          <a:spcPts val="5"/>
                        </a:spcBef>
                        <a:spcAft>
                          <a:spcPts val="0"/>
                        </a:spcAft>
                        <a:buNone/>
                      </a:pPr>
                      <a:r>
                        <a:rPr lang="en-US" sz="1550" u="none" cap="none" strike="noStrike">
                          <a:solidFill>
                            <a:srgbClr val="374151"/>
                          </a:solidFill>
                          <a:latin typeface="Trebuchet MS"/>
                          <a:ea typeface="Trebuchet MS"/>
                          <a:cs typeface="Trebuchet MS"/>
                          <a:sym typeface="Trebuchet MS"/>
                        </a:rPr>
                        <a:t>.</a:t>
                      </a:r>
                      <a:endParaRPr sz="1550" u="none" cap="none" strike="noStrike">
                        <a:latin typeface="Trebuchet MS"/>
                        <a:ea typeface="Trebuchet MS"/>
                        <a:cs typeface="Trebuchet MS"/>
                        <a:sym typeface="Trebuchet MS"/>
                      </a:endParaRPr>
                    </a:p>
                  </a:txBody>
                  <a:tcPr marT="23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100965" marR="0" rtl="0" algn="l">
                        <a:lnSpc>
                          <a:spcPct val="100000"/>
                        </a:lnSpc>
                        <a:spcBef>
                          <a:spcPts val="0"/>
                        </a:spcBef>
                        <a:spcAft>
                          <a:spcPts val="0"/>
                        </a:spcAft>
                        <a:buNone/>
                      </a:pPr>
                      <a:r>
                        <a:rPr lang="en-US" sz="1550" u="none" cap="none" strike="noStrike">
                          <a:latin typeface="Trebuchet MS"/>
                          <a:ea typeface="Trebuchet MS"/>
                          <a:cs typeface="Trebuchet MS"/>
                          <a:sym typeface="Trebuchet MS"/>
                        </a:rPr>
                        <a:t>Pros:</a:t>
                      </a:r>
                      <a:endParaRPr sz="1550" u="none" cap="none" strike="noStrike">
                        <a:latin typeface="Trebuchet MS"/>
                        <a:ea typeface="Trebuchet MS"/>
                        <a:cs typeface="Trebuchet MS"/>
                        <a:sym typeface="Trebuchet MS"/>
                      </a:endParaRPr>
                    </a:p>
                    <a:p>
                      <a:pPr indent="-199390" lvl="0" marL="204470" marR="415925" rtl="0" algn="l">
                        <a:lnSpc>
                          <a:spcPct val="121290"/>
                        </a:lnSpc>
                        <a:spcBef>
                          <a:spcPts val="65"/>
                        </a:spcBef>
                        <a:spcAft>
                          <a:spcPts val="0"/>
                        </a:spcAft>
                        <a:buClr>
                          <a:srgbClr val="374151"/>
                        </a:buClr>
                        <a:buSzPts val="1550"/>
                        <a:buFont typeface="Calibri"/>
                        <a:buAutoNum type="arabicPeriod"/>
                      </a:pPr>
                      <a:r>
                        <a:rPr lang="en-US" sz="1550" u="none" cap="none" strike="noStrike">
                          <a:solidFill>
                            <a:srgbClr val="374151"/>
                          </a:solidFill>
                          <a:latin typeface="Calibri"/>
                          <a:ea typeface="Calibri"/>
                          <a:cs typeface="Calibri"/>
                          <a:sym typeface="Calibri"/>
                        </a:rPr>
                        <a:t>combines the strengths of</a:t>
                      </a:r>
                      <a:endParaRPr sz="1550" u="none" cap="none" strike="noStrike">
                        <a:latin typeface="Calibri"/>
                        <a:ea typeface="Calibri"/>
                        <a:cs typeface="Calibri"/>
                        <a:sym typeface="Calibri"/>
                      </a:endParaRPr>
                    </a:p>
                    <a:p>
                      <a:pPr indent="0" lvl="0" marL="5080" marR="239395" rtl="0" algn="l">
                        <a:lnSpc>
                          <a:spcPct val="100899"/>
                        </a:lnSpc>
                        <a:spcBef>
                          <a:spcPts val="10"/>
                        </a:spcBef>
                        <a:spcAft>
                          <a:spcPts val="0"/>
                        </a:spcAft>
                        <a:buNone/>
                      </a:pPr>
                      <a:r>
                        <a:rPr lang="en-US" sz="1550" u="none" cap="none" strike="noStrike">
                          <a:solidFill>
                            <a:srgbClr val="374151"/>
                          </a:solidFill>
                          <a:latin typeface="Calibri"/>
                          <a:ea typeface="Calibri"/>
                          <a:cs typeface="Calibri"/>
                          <a:sym typeface="Calibri"/>
                        </a:rPr>
                        <a:t>different approaches, using</a:t>
                      </a:r>
                      <a:endParaRPr sz="1550" u="none" cap="none" strike="noStrike">
                        <a:latin typeface="Calibri"/>
                        <a:ea typeface="Calibri"/>
                        <a:cs typeface="Calibri"/>
                        <a:sym typeface="Calibri"/>
                      </a:endParaRPr>
                    </a:p>
                    <a:p>
                      <a:pPr indent="0" lvl="0" marL="5080" marR="699135" rtl="0" algn="l">
                        <a:lnSpc>
                          <a:spcPct val="125806"/>
                        </a:lnSpc>
                        <a:spcBef>
                          <a:spcPts val="80"/>
                        </a:spcBef>
                        <a:spcAft>
                          <a:spcPts val="0"/>
                        </a:spcAft>
                        <a:buNone/>
                      </a:pPr>
                      <a:r>
                        <a:rPr lang="en-US" sz="1550" u="none" cap="none" strike="noStrike">
                          <a:solidFill>
                            <a:srgbClr val="374151"/>
                          </a:solidFill>
                          <a:latin typeface="Calibri"/>
                          <a:ea typeface="Calibri"/>
                          <a:cs typeface="Calibri"/>
                          <a:sym typeface="Calibri"/>
                        </a:rPr>
                        <a:t>the SpotFast network</a:t>
                      </a:r>
                      <a:endParaRPr sz="1550" u="none" cap="none" strike="noStrike">
                        <a:latin typeface="Calibri"/>
                        <a:ea typeface="Calibri"/>
                        <a:cs typeface="Calibri"/>
                        <a:sym typeface="Calibri"/>
                      </a:endParaRPr>
                    </a:p>
                    <a:p>
                      <a:pPr indent="0" lvl="0" marL="0" marR="0" rtl="0" algn="l">
                        <a:lnSpc>
                          <a:spcPct val="100000"/>
                        </a:lnSpc>
                        <a:spcBef>
                          <a:spcPts val="30"/>
                        </a:spcBef>
                        <a:spcAft>
                          <a:spcPts val="0"/>
                        </a:spcAft>
                        <a:buNone/>
                      </a:pPr>
                      <a:r>
                        <a:t/>
                      </a:r>
                      <a:endParaRPr sz="1550" u="none" cap="none" strike="noStrike">
                        <a:latin typeface="Times New Roman"/>
                        <a:ea typeface="Times New Roman"/>
                        <a:cs typeface="Times New Roman"/>
                        <a:sym typeface="Times New Roman"/>
                      </a:endParaRPr>
                    </a:p>
                    <a:p>
                      <a:pPr indent="-199390" lvl="0" marL="204470" marR="133985" rtl="0" algn="l">
                        <a:lnSpc>
                          <a:spcPct val="104200"/>
                        </a:lnSpc>
                        <a:spcBef>
                          <a:spcPts val="0"/>
                        </a:spcBef>
                        <a:spcAft>
                          <a:spcPts val="0"/>
                        </a:spcAft>
                        <a:buClr>
                          <a:srgbClr val="374151"/>
                        </a:buClr>
                        <a:buSzPts val="1550"/>
                        <a:buFont typeface="Calibri"/>
                        <a:buAutoNum type="arabicPeriod" startAt="2"/>
                      </a:pPr>
                      <a:r>
                        <a:rPr b="1" lang="en-US" sz="1550" u="none" cap="none" strike="noStrike">
                          <a:solidFill>
                            <a:srgbClr val="374151"/>
                          </a:solidFill>
                          <a:latin typeface="Calibri"/>
                          <a:ea typeface="Calibri"/>
                          <a:cs typeface="Calibri"/>
                          <a:sym typeface="Calibri"/>
                        </a:rPr>
                        <a:t>Dual Temporal Convolution 3.Memory Augmented Lateral Transformers </a:t>
                      </a:r>
                      <a:r>
                        <a:rPr lang="en-US" sz="1550" u="none" cap="none" strike="noStrike">
                          <a:solidFill>
                            <a:srgbClr val="374151"/>
                          </a:solidFill>
                          <a:latin typeface="Trebuchet MS"/>
                          <a:ea typeface="Trebuchet MS"/>
                          <a:cs typeface="Trebuchet MS"/>
                          <a:sym typeface="Trebuchet MS"/>
                        </a:rPr>
                        <a:t>Cons:</a:t>
                      </a:r>
                      <a:endParaRPr sz="1550" u="none" cap="none" strike="noStrike">
                        <a:latin typeface="Trebuchet MS"/>
                        <a:ea typeface="Trebuchet MS"/>
                        <a:cs typeface="Trebuchet MS"/>
                        <a:sym typeface="Trebuchet MS"/>
                      </a:endParaRPr>
                    </a:p>
                    <a:p>
                      <a:pPr indent="-92074" lvl="1" marL="100965" marR="629285" rtl="0" algn="l">
                        <a:lnSpc>
                          <a:spcPct val="121290"/>
                        </a:lnSpc>
                        <a:spcBef>
                          <a:spcPts val="65"/>
                        </a:spcBef>
                        <a:spcAft>
                          <a:spcPts val="0"/>
                        </a:spcAft>
                        <a:buClr>
                          <a:srgbClr val="374151"/>
                        </a:buClr>
                        <a:buSzPts val="1450"/>
                        <a:buFont typeface="Trebuchet MS"/>
                        <a:buAutoNum type="arabicPeriod"/>
                      </a:pPr>
                      <a:r>
                        <a:rPr b="1" lang="en-US" sz="1550" u="none" cap="none" strike="noStrike">
                          <a:solidFill>
                            <a:srgbClr val="374151"/>
                          </a:solidFill>
                          <a:latin typeface="Calibri"/>
                          <a:ea typeface="Calibri"/>
                          <a:cs typeface="Calibri"/>
                          <a:sym typeface="Calibri"/>
                        </a:rPr>
                        <a:t>Resource- Intensive</a:t>
                      </a:r>
                      <a:endParaRPr sz="1550" u="none" cap="none" strike="noStrike">
                        <a:latin typeface="Calibri"/>
                        <a:ea typeface="Calibri"/>
                        <a:cs typeface="Calibri"/>
                        <a:sym typeface="Calibri"/>
                      </a:endParaRPr>
                    </a:p>
                    <a:p>
                      <a:pPr indent="-92074" lvl="1" marL="100965" marR="240665" rtl="0" algn="l">
                        <a:lnSpc>
                          <a:spcPct val="100899"/>
                        </a:lnSpc>
                        <a:spcBef>
                          <a:spcPts val="10"/>
                        </a:spcBef>
                        <a:spcAft>
                          <a:spcPts val="0"/>
                        </a:spcAft>
                        <a:buClr>
                          <a:srgbClr val="374151"/>
                        </a:buClr>
                        <a:buSzPts val="1450"/>
                        <a:buFont typeface="Calibri"/>
                        <a:buAutoNum type="arabicPeriod"/>
                      </a:pPr>
                      <a:r>
                        <a:rPr b="1" lang="en-US" sz="1550" u="none" cap="none" strike="noStrike">
                          <a:solidFill>
                            <a:srgbClr val="374151"/>
                          </a:solidFill>
                          <a:latin typeface="Calibri"/>
                          <a:ea typeface="Calibri"/>
                          <a:cs typeface="Calibri"/>
                          <a:sym typeface="Calibri"/>
                        </a:rPr>
                        <a:t>Lack of Real- World Use Cases</a:t>
                      </a:r>
                      <a:endParaRPr sz="1550" u="none" cap="none" strike="noStrike">
                        <a:latin typeface="Calibri"/>
                        <a:ea typeface="Calibri"/>
                        <a:cs typeface="Calibri"/>
                        <a:sym typeface="Calibri"/>
                      </a:endParaRPr>
                    </a:p>
                  </a:txBody>
                  <a:tcPr marT="450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102235" marR="0" rtl="0" algn="l">
                        <a:lnSpc>
                          <a:spcPct val="103400"/>
                        </a:lnSpc>
                        <a:spcBef>
                          <a:spcPts val="0"/>
                        </a:spcBef>
                        <a:spcAft>
                          <a:spcPts val="0"/>
                        </a:spcAft>
                        <a:buNone/>
                      </a:pPr>
                      <a:r>
                        <a:rPr lang="en-US" sz="1550" u="none" cap="none" strike="noStrike">
                          <a:solidFill>
                            <a:srgbClr val="374151"/>
                          </a:solidFill>
                          <a:latin typeface="Calibri"/>
                          <a:ea typeface="Calibri"/>
                          <a:cs typeface="Calibri"/>
                          <a:sym typeface="Calibri"/>
                        </a:rPr>
                        <a:t>The study suggests that their proposed SpotFast networks with lateral transformers and a heuristic-based approach for selecting the optimal temporal window size significantly improved word- level lipreading accuracy by 3.7% and outperformed various state-of-the-art models, with potential future directions including incorporating optical flow input and increasing augmented-memory capacity.</a:t>
                      </a:r>
                      <a:endParaRPr sz="1550" u="none" cap="none" strike="noStrike">
                        <a:latin typeface="Calibri"/>
                        <a:ea typeface="Calibri"/>
                        <a:cs typeface="Calibri"/>
                        <a:sym typeface="Calibri"/>
                      </a:endParaRPr>
                    </a:p>
                  </a:txBody>
                  <a:tcPr marT="23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graphicFrame>
        <p:nvGraphicFramePr>
          <p:cNvPr id="224" name="Google Shape;224;p23"/>
          <p:cNvGraphicFramePr/>
          <p:nvPr/>
        </p:nvGraphicFramePr>
        <p:xfrm>
          <a:off x="288620" y="67436"/>
          <a:ext cx="3000000" cy="3000000"/>
        </p:xfrm>
        <a:graphic>
          <a:graphicData uri="http://schemas.openxmlformats.org/drawingml/2006/table">
            <a:tbl>
              <a:tblPr bandRow="1" firstRow="1">
                <a:noFill/>
                <a:tableStyleId>{8D087850-A038-4D16-AF0C-077F7C12058B}</a:tableStyleId>
              </a:tblPr>
              <a:tblGrid>
                <a:gridCol w="1161425"/>
                <a:gridCol w="2083425"/>
                <a:gridCol w="3506475"/>
                <a:gridCol w="2506350"/>
                <a:gridCol w="2462525"/>
              </a:tblGrid>
              <a:tr h="320675">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r>
              <a:tr h="6075675">
                <a:tc>
                  <a:txBody>
                    <a:bodyPr/>
                    <a:lstStyle/>
                    <a:p>
                      <a:pPr indent="0" lvl="0" marL="95250" marR="20955" rtl="0" algn="just">
                        <a:lnSpc>
                          <a:spcPct val="100099"/>
                        </a:lnSpc>
                        <a:spcBef>
                          <a:spcPts val="0"/>
                        </a:spcBef>
                        <a:spcAft>
                          <a:spcPts val="0"/>
                        </a:spcAft>
                        <a:buNone/>
                      </a:pPr>
                      <a:r>
                        <a:rPr lang="en-US" sz="1400" u="none" cap="none" strike="noStrike">
                          <a:latin typeface="Trebuchet MS"/>
                          <a:ea typeface="Trebuchet MS"/>
                          <a:cs typeface="Trebuchet MS"/>
                          <a:sym typeface="Trebuchet MS"/>
                        </a:rPr>
                        <a:t>Automatic li p reading u sing CNN an d Bidirectio nal LSTM(20 18)</a:t>
                      </a:r>
                      <a:endParaRPr sz="1400" u="none" cap="none" strike="noStrike">
                        <a:latin typeface="Trebuchet MS"/>
                        <a:ea typeface="Trebuchet MS"/>
                        <a:cs typeface="Trebuchet MS"/>
                        <a:sym typeface="Trebuchet MS"/>
                      </a:endParaRPr>
                    </a:p>
                  </a:txBody>
                  <a:tcPr marT="317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160020" lvl="0" marL="255905" marR="21590" rtl="0" algn="l">
                        <a:lnSpc>
                          <a:spcPct val="100000"/>
                        </a:lnSpc>
                        <a:spcBef>
                          <a:spcPts val="0"/>
                        </a:spcBef>
                        <a:spcAft>
                          <a:spcPts val="0"/>
                        </a:spcAft>
                        <a:buClr>
                          <a:srgbClr val="374151"/>
                        </a:buClr>
                        <a:buSzPts val="1300"/>
                        <a:buFont typeface="Trebuchet MS"/>
                        <a:buAutoNum type="arabicPeriod"/>
                      </a:pPr>
                      <a:r>
                        <a:rPr lang="en-US" sz="1400" u="none" cap="none" strike="noStrike">
                          <a:solidFill>
                            <a:srgbClr val="374151"/>
                          </a:solidFill>
                          <a:latin typeface="Trebuchet MS"/>
                          <a:ea typeface="Trebuchet MS"/>
                          <a:cs typeface="Trebuchet MS"/>
                          <a:sym typeface="Trebuchet MS"/>
                        </a:rPr>
                        <a:t>introduces model- based methods, such as active appearance model (AAM) and active shape model (ASM), which aim to extract high-level geometric features with greater robustness.</a:t>
                      </a:r>
                      <a:endParaRPr sz="1400" u="none" cap="none" strike="noStrike">
                        <a:latin typeface="Trebuchet MS"/>
                        <a:ea typeface="Trebuchet MS"/>
                        <a:cs typeface="Trebuchet MS"/>
                        <a:sym typeface="Trebuchet MS"/>
                      </a:endParaRPr>
                    </a:p>
                    <a:p>
                      <a:pPr indent="-160655" lvl="0" marL="256540" marR="432434" rtl="0" algn="l">
                        <a:lnSpc>
                          <a:spcPct val="100099"/>
                        </a:lnSpc>
                        <a:spcBef>
                          <a:spcPts val="350"/>
                        </a:spcBef>
                        <a:spcAft>
                          <a:spcPts val="0"/>
                        </a:spcAft>
                        <a:buClr>
                          <a:srgbClr val="374151"/>
                        </a:buClr>
                        <a:buSzPts val="1300"/>
                        <a:buFont typeface="Trebuchet MS"/>
                        <a:buAutoNum type="arabicPeriod"/>
                      </a:pPr>
                      <a:r>
                        <a:rPr lang="en-US" sz="1400" u="none" cap="none" strike="noStrike">
                          <a:solidFill>
                            <a:srgbClr val="374151"/>
                          </a:solidFill>
                          <a:latin typeface="Trebuchet MS"/>
                          <a:ea typeface="Trebuchet MS"/>
                          <a:cs typeface="Trebuchet MS"/>
                          <a:sym typeface="Trebuchet MS"/>
                        </a:rPr>
                        <a:t>propose a hybrid neural network architecture that combines CNN and Bidirectional LSTM (BiLSTM)</a:t>
                      </a:r>
                      <a:endParaRPr sz="1400" u="none" cap="none" strike="noStrike">
                        <a:latin typeface="Trebuchet MS"/>
                        <a:ea typeface="Trebuchet MS"/>
                        <a:cs typeface="Trebuchet MS"/>
                        <a:sym typeface="Trebuchet MS"/>
                      </a:endParaRPr>
                    </a:p>
                  </a:txBody>
                  <a:tcPr marT="317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2540" marR="22225" rtl="0" algn="l">
                        <a:lnSpc>
                          <a:spcPct val="100600"/>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The first stage of the framework involves e xtracting relevant features from lip move ment videos.</a:t>
                      </a:r>
                      <a:endParaRPr sz="1400" u="none" cap="none" strike="noStrike">
                        <a:latin typeface="Trebuchet MS"/>
                        <a:ea typeface="Trebuchet MS"/>
                        <a:cs typeface="Trebuchet MS"/>
                        <a:sym typeface="Trebuchet MS"/>
                      </a:endParaRPr>
                    </a:p>
                    <a:p>
                      <a:pPr indent="0" lvl="0" marL="97790" marR="411480" rtl="0" algn="l">
                        <a:lnSpc>
                          <a:spcPct val="117857"/>
                        </a:lnSpc>
                        <a:spcBef>
                          <a:spcPts val="125"/>
                        </a:spcBef>
                        <a:spcAft>
                          <a:spcPts val="0"/>
                        </a:spcAft>
                        <a:buNone/>
                      </a:pPr>
                      <a:r>
                        <a:rPr lang="en-US" sz="1400" u="none" cap="none" strike="noStrike">
                          <a:solidFill>
                            <a:srgbClr val="374151"/>
                          </a:solidFill>
                          <a:latin typeface="Trebuchet MS"/>
                          <a:ea typeface="Trebuchet MS"/>
                          <a:cs typeface="Trebuchet MS"/>
                          <a:sym typeface="Trebuchet MS"/>
                        </a:rPr>
                        <a:t>Two classes of feature extraction me thods are discussed: pixel-</a:t>
                      </a:r>
                      <a:endParaRPr sz="1400" u="none" cap="none" strike="noStrike">
                        <a:latin typeface="Trebuchet MS"/>
                        <a:ea typeface="Trebuchet MS"/>
                        <a:cs typeface="Trebuchet MS"/>
                        <a:sym typeface="Trebuchet MS"/>
                      </a:endParaRPr>
                    </a:p>
                    <a:p>
                      <a:pPr indent="0" lvl="0" marL="97790" marR="0" rtl="0" algn="l">
                        <a:lnSpc>
                          <a:spcPct val="118857"/>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based methods and model-</a:t>
                      </a:r>
                      <a:endParaRPr sz="1400" u="none" cap="none" strike="noStrike">
                        <a:latin typeface="Trebuchet MS"/>
                        <a:ea typeface="Trebuchet MS"/>
                        <a:cs typeface="Trebuchet MS"/>
                        <a:sym typeface="Trebuchet MS"/>
                      </a:endParaRPr>
                    </a:p>
                    <a:p>
                      <a:pPr indent="0" lvl="0" marL="97790" marR="0" rtl="0" algn="l">
                        <a:lnSpc>
                          <a:spcPct val="118857"/>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based methods.</a:t>
                      </a:r>
                      <a:endParaRPr sz="1400" u="none" cap="none" strike="noStrike">
                        <a:latin typeface="Trebuchet MS"/>
                        <a:ea typeface="Trebuchet MS"/>
                        <a:cs typeface="Trebuchet MS"/>
                        <a:sym typeface="Trebuchet MS"/>
                      </a:endParaRPr>
                    </a:p>
                    <a:p>
                      <a:pPr indent="0" lvl="0" marL="2540" marR="0" rtl="0" algn="l">
                        <a:lnSpc>
                          <a:spcPct val="100000"/>
                        </a:lnSpc>
                        <a:spcBef>
                          <a:spcPts val="125"/>
                        </a:spcBef>
                        <a:spcAft>
                          <a:spcPts val="0"/>
                        </a:spcAft>
                        <a:buNone/>
                      </a:pPr>
                      <a:r>
                        <a:rPr lang="en-US" sz="1400" u="none" cap="none" strike="noStrike">
                          <a:solidFill>
                            <a:srgbClr val="374151"/>
                          </a:solidFill>
                          <a:latin typeface="Trebuchet MS"/>
                          <a:ea typeface="Trebuchet MS"/>
                          <a:cs typeface="Trebuchet MS"/>
                          <a:sym typeface="Trebuchet MS"/>
                        </a:rPr>
                        <a:t>Pixel-</a:t>
                      </a:r>
                      <a:endParaRPr sz="1400" u="none" cap="none" strike="noStrike">
                        <a:latin typeface="Trebuchet MS"/>
                        <a:ea typeface="Trebuchet MS"/>
                        <a:cs typeface="Trebuchet MS"/>
                        <a:sym typeface="Trebuchet MS"/>
                      </a:endParaRPr>
                    </a:p>
                    <a:p>
                      <a:pPr indent="0" lvl="0" marL="2540" marR="0" rtl="0" algn="l">
                        <a:lnSpc>
                          <a:spcPct val="118857"/>
                        </a:lnSpc>
                        <a:spcBef>
                          <a:spcPts val="45"/>
                        </a:spcBef>
                        <a:spcAft>
                          <a:spcPts val="0"/>
                        </a:spcAft>
                        <a:buNone/>
                      </a:pPr>
                      <a:r>
                        <a:rPr lang="en-US" sz="1400" u="none" cap="none" strike="noStrike">
                          <a:solidFill>
                            <a:srgbClr val="374151"/>
                          </a:solidFill>
                          <a:latin typeface="Trebuchet MS"/>
                          <a:ea typeface="Trebuchet MS"/>
                          <a:cs typeface="Trebuchet MS"/>
                          <a:sym typeface="Trebuchet MS"/>
                        </a:rPr>
                        <a:t>based methods use pixel values from the m</a:t>
                      </a:r>
                      <a:endParaRPr sz="1400" u="none" cap="none" strike="noStrike">
                        <a:latin typeface="Trebuchet MS"/>
                        <a:ea typeface="Trebuchet MS"/>
                        <a:cs typeface="Trebuchet MS"/>
                        <a:sym typeface="Trebuchet MS"/>
                      </a:endParaRPr>
                    </a:p>
                    <a:p>
                      <a:pPr indent="0" lvl="0" marL="2540" marR="0" rtl="0" algn="l">
                        <a:lnSpc>
                          <a:spcPct val="117857"/>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outh region of</a:t>
                      </a:r>
                      <a:endParaRPr sz="1400" u="none" cap="none" strike="noStrike">
                        <a:latin typeface="Trebuchet MS"/>
                        <a:ea typeface="Trebuchet MS"/>
                        <a:cs typeface="Trebuchet MS"/>
                        <a:sym typeface="Trebuchet MS"/>
                      </a:endParaRPr>
                    </a:p>
                    <a:p>
                      <a:pPr indent="0" lvl="0" marL="2540" marR="0" rtl="0" algn="l">
                        <a:lnSpc>
                          <a:spcPct val="118857"/>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interest (ROI) and apply dimensionality red</a:t>
                      </a:r>
                      <a:endParaRPr sz="1400" u="none" cap="none" strike="noStrike">
                        <a:latin typeface="Trebuchet MS"/>
                        <a:ea typeface="Trebuchet MS"/>
                        <a:cs typeface="Trebuchet MS"/>
                        <a:sym typeface="Trebuchet MS"/>
                      </a:endParaRPr>
                    </a:p>
                    <a:p>
                      <a:pPr indent="0" lvl="0" marL="2540" marR="82550" rtl="0" algn="l">
                        <a:lnSpc>
                          <a:spcPct val="117857"/>
                        </a:lnSpc>
                        <a:spcBef>
                          <a:spcPts val="130"/>
                        </a:spcBef>
                        <a:spcAft>
                          <a:spcPts val="0"/>
                        </a:spcAft>
                        <a:buNone/>
                      </a:pPr>
                      <a:r>
                        <a:rPr lang="en-US" sz="1400" u="none" cap="none" strike="noStrike">
                          <a:solidFill>
                            <a:srgbClr val="374151"/>
                          </a:solidFill>
                          <a:latin typeface="Trebuchet MS"/>
                          <a:ea typeface="Trebuchet MS"/>
                          <a:cs typeface="Trebuchet MS"/>
                          <a:sym typeface="Trebuchet MS"/>
                        </a:rPr>
                        <a:t>uction techniques like DCT, DWT, or PCA. Model-</a:t>
                      </a:r>
                      <a:endParaRPr sz="1400" u="none" cap="none" strike="noStrike">
                        <a:latin typeface="Trebuchet MS"/>
                        <a:ea typeface="Trebuchet MS"/>
                        <a:cs typeface="Trebuchet MS"/>
                        <a:sym typeface="Trebuchet MS"/>
                      </a:endParaRPr>
                    </a:p>
                    <a:p>
                      <a:pPr indent="-57150" lvl="0" marL="59689" marR="41910" rtl="0" algn="l">
                        <a:lnSpc>
                          <a:spcPct val="117857"/>
                        </a:lnSpc>
                        <a:spcBef>
                          <a:spcPts val="80"/>
                        </a:spcBef>
                        <a:spcAft>
                          <a:spcPts val="0"/>
                        </a:spcAft>
                        <a:buNone/>
                      </a:pPr>
                      <a:r>
                        <a:rPr lang="en-US" sz="1400" u="none" cap="none" strike="noStrike">
                          <a:solidFill>
                            <a:srgbClr val="374151"/>
                          </a:solidFill>
                          <a:latin typeface="Trebuchet MS"/>
                          <a:ea typeface="Trebuchet MS"/>
                          <a:cs typeface="Trebuchet MS"/>
                          <a:sym typeface="Trebuchet MS"/>
                        </a:rPr>
                        <a:t>based methods, on  the other hand, create non-</a:t>
                      </a:r>
                      <a:endParaRPr sz="1400" u="none" cap="none" strike="noStrike">
                        <a:latin typeface="Trebuchet MS"/>
                        <a:ea typeface="Trebuchet MS"/>
                        <a:cs typeface="Trebuchet MS"/>
                        <a:sym typeface="Trebuchet MS"/>
                      </a:endParaRPr>
                    </a:p>
                    <a:p>
                      <a:pPr indent="0" lvl="0" marL="2540" marR="0" rtl="0" algn="l">
                        <a:lnSpc>
                          <a:spcPct val="114642"/>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rigid models (e.g., AAM, ASM) to capture h</a:t>
                      </a:r>
                      <a:endParaRPr sz="1400" u="none" cap="none" strike="noStrike">
                        <a:latin typeface="Trebuchet MS"/>
                        <a:ea typeface="Trebuchet MS"/>
                        <a:cs typeface="Trebuchet MS"/>
                        <a:sym typeface="Trebuchet MS"/>
                      </a:endParaRPr>
                    </a:p>
                    <a:p>
                      <a:pPr indent="0" lvl="0" marL="2540" marR="0" rtl="0" algn="l">
                        <a:lnSpc>
                          <a:spcPct val="118857"/>
                        </a:lnSpc>
                        <a:spcBef>
                          <a:spcPts val="50"/>
                        </a:spcBef>
                        <a:spcAft>
                          <a:spcPts val="0"/>
                        </a:spcAft>
                        <a:buNone/>
                      </a:pPr>
                      <a:r>
                        <a:rPr lang="en-US" sz="1400" u="none" cap="none" strike="noStrike">
                          <a:solidFill>
                            <a:srgbClr val="374151"/>
                          </a:solidFill>
                          <a:latin typeface="Trebuchet MS"/>
                          <a:ea typeface="Trebuchet MS"/>
                          <a:cs typeface="Trebuchet MS"/>
                          <a:sym typeface="Trebuchet MS"/>
                        </a:rPr>
                        <a:t>igh-</a:t>
                      </a:r>
                      <a:endParaRPr sz="1400" u="none" cap="none" strike="noStrike">
                        <a:latin typeface="Trebuchet MS"/>
                        <a:ea typeface="Trebuchet MS"/>
                        <a:cs typeface="Trebuchet MS"/>
                        <a:sym typeface="Trebuchet MS"/>
                      </a:endParaRPr>
                    </a:p>
                    <a:p>
                      <a:pPr indent="0" lvl="0" marL="2540" marR="0" rtl="0" algn="l">
                        <a:lnSpc>
                          <a:spcPct val="118857"/>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level geometric featuresAfter feature extr</a:t>
                      </a:r>
                      <a:endParaRPr sz="1400" u="none" cap="none" strike="noStrike">
                        <a:latin typeface="Trebuchet MS"/>
                        <a:ea typeface="Trebuchet MS"/>
                        <a:cs typeface="Trebuchet MS"/>
                        <a:sym typeface="Trebuchet MS"/>
                      </a:endParaRPr>
                    </a:p>
                    <a:p>
                      <a:pPr indent="0" lvl="0" marL="2540" marR="0" rtl="0" algn="l">
                        <a:lnSpc>
                          <a:spcPct val="99500"/>
                        </a:lnSpc>
                        <a:spcBef>
                          <a:spcPts val="55"/>
                        </a:spcBef>
                        <a:spcAft>
                          <a:spcPts val="0"/>
                        </a:spcAft>
                        <a:buNone/>
                      </a:pPr>
                      <a:r>
                        <a:rPr lang="en-US" sz="1400" u="none" cap="none" strike="noStrike">
                          <a:solidFill>
                            <a:srgbClr val="374151"/>
                          </a:solidFill>
                          <a:latin typeface="Trebuchet MS"/>
                          <a:ea typeface="Trebuchet MS"/>
                          <a:cs typeface="Trebuchet MS"/>
                          <a:sym typeface="Trebuchet MS"/>
                        </a:rPr>
                        <a:t>action, the extracted features are fed into classification models like Hidden Markov M odels (HMM) CNN and Bidirectional LSTM ( BiLSTM) to learn hidden correlations and inputs sequential information in</a:t>
                      </a:r>
                      <a:endParaRPr sz="1400" u="none" cap="none" strike="noStrike">
                        <a:latin typeface="Trebuchet MS"/>
                        <a:ea typeface="Trebuchet MS"/>
                        <a:cs typeface="Trebuchet MS"/>
                        <a:sym typeface="Trebuchet MS"/>
                      </a:endParaRPr>
                    </a:p>
                    <a:p>
                      <a:pPr indent="0" lvl="0" marL="2540" marR="0" rtl="0" algn="l">
                        <a:lnSpc>
                          <a:spcPct val="118857"/>
                        </a:lnSpc>
                        <a:spcBef>
                          <a:spcPts val="50"/>
                        </a:spcBef>
                        <a:spcAft>
                          <a:spcPts val="0"/>
                        </a:spcAft>
                        <a:buNone/>
                      </a:pPr>
                      <a:r>
                        <a:rPr lang="en-US" sz="1400" u="none" cap="none" strike="noStrike">
                          <a:solidFill>
                            <a:srgbClr val="374151"/>
                          </a:solidFill>
                          <a:latin typeface="Trebuchet MS"/>
                          <a:ea typeface="Trebuchet MS"/>
                          <a:cs typeface="Trebuchet MS"/>
                          <a:sym typeface="Trebuchet MS"/>
                        </a:rPr>
                        <a:t>both spatial and temporal information and</a:t>
                      </a:r>
                      <a:endParaRPr sz="1400" u="none" cap="none" strike="noStrike">
                        <a:latin typeface="Trebuchet MS"/>
                        <a:ea typeface="Trebuchet MS"/>
                        <a:cs typeface="Trebuchet MS"/>
                        <a:sym typeface="Trebuchet MS"/>
                      </a:endParaRPr>
                    </a:p>
                    <a:p>
                      <a:pPr indent="0" lvl="0" marL="2540" marR="0" rtl="0" algn="l">
                        <a:lnSpc>
                          <a:spcPct val="118857"/>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softmax layer is used for final recognition</a:t>
                      </a:r>
                      <a:endParaRPr sz="1400" u="none" cap="none" strike="noStrike">
                        <a:latin typeface="Trebuchet MS"/>
                        <a:ea typeface="Trebuchet MS"/>
                        <a:cs typeface="Trebuchet MS"/>
                        <a:sym typeface="Trebuchet MS"/>
                      </a:endParaRPr>
                    </a:p>
                  </a:txBody>
                  <a:tcPr marT="29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p>
                      <a:pPr indent="0" lvl="0" marL="205104" marR="0" rtl="0" algn="l">
                        <a:lnSpc>
                          <a:spcPct val="100000"/>
                        </a:lnSpc>
                        <a:spcBef>
                          <a:spcPts val="5"/>
                        </a:spcBef>
                        <a:spcAft>
                          <a:spcPts val="0"/>
                        </a:spcAft>
                        <a:buNone/>
                      </a:pPr>
                      <a:r>
                        <a:rPr lang="en-US" sz="1400" u="none" cap="none" strike="noStrike">
                          <a:latin typeface="Trebuchet MS"/>
                          <a:ea typeface="Trebuchet MS"/>
                          <a:cs typeface="Trebuchet MS"/>
                          <a:sym typeface="Trebuchet MS"/>
                        </a:rPr>
                        <a:t>Pros:</a:t>
                      </a:r>
                      <a:endParaRPr sz="1400" u="none" cap="none" strike="noStrike">
                        <a:latin typeface="Trebuchet MS"/>
                        <a:ea typeface="Trebuchet MS"/>
                        <a:cs typeface="Trebuchet MS"/>
                        <a:sym typeface="Trebuchet MS"/>
                      </a:endParaRPr>
                    </a:p>
                    <a:p>
                      <a:pPr indent="0" lvl="0" marL="157480" marR="0" rtl="0" algn="l">
                        <a:lnSpc>
                          <a:spcPct val="100000"/>
                        </a:lnSpc>
                        <a:spcBef>
                          <a:spcPts val="120"/>
                        </a:spcBef>
                        <a:spcAft>
                          <a:spcPts val="0"/>
                        </a:spcAft>
                        <a:buNone/>
                      </a:pPr>
                      <a:r>
                        <a:rPr lang="en-US" sz="1400" u="none" cap="none" strike="noStrike">
                          <a:solidFill>
                            <a:srgbClr val="374151"/>
                          </a:solidFill>
                          <a:latin typeface="Trebuchet MS"/>
                          <a:ea typeface="Trebuchet MS"/>
                          <a:cs typeface="Trebuchet MS"/>
                          <a:sym typeface="Trebuchet MS"/>
                        </a:rPr>
                        <a:t>Key frame extraction and</a:t>
                      </a:r>
                      <a:endParaRPr sz="1400" u="none" cap="none" strike="noStrike">
                        <a:latin typeface="Trebuchet MS"/>
                        <a:ea typeface="Trebuchet MS"/>
                        <a:cs typeface="Trebuchet MS"/>
                        <a:sym typeface="Trebuchet MS"/>
                      </a:endParaRPr>
                    </a:p>
                    <a:p>
                      <a:pPr indent="0" lvl="0" marL="100330" marR="210820" rtl="0" algn="l">
                        <a:lnSpc>
                          <a:spcPct val="116199"/>
                        </a:lnSpc>
                        <a:spcBef>
                          <a:spcPts val="75"/>
                        </a:spcBef>
                        <a:spcAft>
                          <a:spcPts val="0"/>
                        </a:spcAft>
                        <a:buNone/>
                      </a:pPr>
                      <a:r>
                        <a:rPr lang="en-US" sz="1400" u="none" cap="none" strike="noStrike">
                          <a:solidFill>
                            <a:srgbClr val="374151"/>
                          </a:solidFill>
                          <a:latin typeface="Trebuchet MS"/>
                          <a:ea typeface="Trebuchet MS"/>
                          <a:cs typeface="Trebuchet MS"/>
                          <a:sym typeface="Trebuchet MS"/>
                        </a:rPr>
                        <a:t>mouth region localization h elp</a:t>
                      </a:r>
                      <a:endParaRPr sz="1400" u="none" cap="none" strike="noStrike">
                        <a:latin typeface="Trebuchet MS"/>
                        <a:ea typeface="Trebuchet MS"/>
                        <a:cs typeface="Trebuchet MS"/>
                        <a:sym typeface="Trebuchet MS"/>
                      </a:endParaRPr>
                    </a:p>
                    <a:p>
                      <a:pPr indent="0" lvl="0" marL="100330" marR="180340" rtl="0" algn="l">
                        <a:lnSpc>
                          <a:spcPct val="105100"/>
                        </a:lnSpc>
                        <a:spcBef>
                          <a:spcPts val="35"/>
                        </a:spcBef>
                        <a:spcAft>
                          <a:spcPts val="0"/>
                        </a:spcAft>
                        <a:buNone/>
                      </a:pPr>
                      <a:r>
                        <a:rPr lang="en-US" sz="1400" u="none" cap="none" strike="noStrike">
                          <a:solidFill>
                            <a:srgbClr val="374151"/>
                          </a:solidFill>
                          <a:latin typeface="Trebuchet MS"/>
                          <a:ea typeface="Trebuchet MS"/>
                          <a:cs typeface="Trebuchet MS"/>
                          <a:sym typeface="Trebuchet MS"/>
                        </a:rPr>
                        <a:t>reduce redundant informati on in consecutive frames, improving computati</a:t>
                      </a:r>
                      <a:endParaRPr sz="1400" u="none" cap="none" strike="noStrike">
                        <a:latin typeface="Trebuchet MS"/>
                        <a:ea typeface="Trebuchet MS"/>
                        <a:cs typeface="Trebuchet MS"/>
                        <a:sym typeface="Trebuchet MS"/>
                      </a:endParaRPr>
                    </a:p>
                    <a:p>
                      <a:pPr indent="0" lvl="0" marL="100330" marR="0" rtl="0" algn="l">
                        <a:lnSpc>
                          <a:spcPct val="118214"/>
                        </a:lnSpc>
                        <a:spcBef>
                          <a:spcPts val="0"/>
                        </a:spcBef>
                        <a:spcAft>
                          <a:spcPts val="0"/>
                        </a:spcAft>
                        <a:buNone/>
                      </a:pPr>
                      <a:r>
                        <a:rPr lang="en-US" sz="1400" u="none" cap="none" strike="noStrike">
                          <a:solidFill>
                            <a:srgbClr val="374151"/>
                          </a:solidFill>
                          <a:latin typeface="Trebuchet MS"/>
                          <a:ea typeface="Trebuchet MS"/>
                          <a:cs typeface="Trebuchet MS"/>
                          <a:sym typeface="Trebuchet MS"/>
                        </a:rPr>
                        <a:t>onal efficiency.</a:t>
                      </a:r>
                      <a:endParaRPr sz="1400" u="none" cap="none" strike="noStrike">
                        <a:latin typeface="Trebuchet MS"/>
                        <a:ea typeface="Trebuchet MS"/>
                        <a:cs typeface="Trebuchet MS"/>
                        <a:sym typeface="Trebuchet MS"/>
                      </a:endParaRPr>
                    </a:p>
                    <a:p>
                      <a:pPr indent="0" lvl="0" marL="0" marR="0" rtl="0" algn="l">
                        <a:lnSpc>
                          <a:spcPct val="100000"/>
                        </a:lnSpc>
                        <a:spcBef>
                          <a:spcPts val="165"/>
                        </a:spcBef>
                        <a:spcAft>
                          <a:spcPts val="0"/>
                        </a:spcAft>
                        <a:buNone/>
                      </a:pPr>
                      <a:r>
                        <a:t/>
                      </a:r>
                      <a:endParaRPr sz="1400" u="none" cap="none" strike="noStrike">
                        <a:latin typeface="Times New Roman"/>
                        <a:ea typeface="Times New Roman"/>
                        <a:cs typeface="Times New Roman"/>
                        <a:sym typeface="Times New Roman"/>
                      </a:endParaRPr>
                    </a:p>
                    <a:p>
                      <a:pPr indent="0" lvl="0" marL="100330" marR="0" rtl="0" algn="l">
                        <a:lnSpc>
                          <a:spcPct val="100000"/>
                        </a:lnSpc>
                        <a:spcBef>
                          <a:spcPts val="0"/>
                        </a:spcBef>
                        <a:spcAft>
                          <a:spcPts val="0"/>
                        </a:spcAft>
                        <a:buNone/>
                      </a:pPr>
                      <a:r>
                        <a:rPr lang="en-US" sz="1400" u="none" cap="none" strike="noStrike">
                          <a:latin typeface="Trebuchet MS"/>
                          <a:ea typeface="Trebuchet MS"/>
                          <a:cs typeface="Trebuchet MS"/>
                          <a:sym typeface="Trebuchet MS"/>
                        </a:rPr>
                        <a:t>Cons:</a:t>
                      </a:r>
                      <a:endParaRPr sz="1400" u="none" cap="none" strike="noStrike">
                        <a:latin typeface="Trebuchet MS"/>
                        <a:ea typeface="Trebuchet MS"/>
                        <a:cs typeface="Trebuchet MS"/>
                        <a:sym typeface="Trebuchet MS"/>
                      </a:endParaRPr>
                    </a:p>
                    <a:p>
                      <a:pPr indent="0" lvl="0" marL="100330" marR="86995" rtl="0" algn="l">
                        <a:lnSpc>
                          <a:spcPct val="112857"/>
                        </a:lnSpc>
                        <a:spcBef>
                          <a:spcPts val="185"/>
                        </a:spcBef>
                        <a:spcAft>
                          <a:spcPts val="0"/>
                        </a:spcAft>
                        <a:buNone/>
                      </a:pPr>
                      <a:r>
                        <a:rPr lang="en-US" sz="1400" u="none" cap="none" strike="noStrike">
                          <a:solidFill>
                            <a:srgbClr val="374151"/>
                          </a:solidFill>
                          <a:latin typeface="Trebuchet MS"/>
                          <a:ea typeface="Trebuchet MS"/>
                          <a:cs typeface="Trebuchet MS"/>
                          <a:sym typeface="Trebuchet MS"/>
                        </a:rPr>
                        <a:t>The experimental results are based on a self-</a:t>
                      </a:r>
                      <a:endParaRPr sz="1400" u="none" cap="none" strike="noStrike">
                        <a:latin typeface="Trebuchet MS"/>
                        <a:ea typeface="Trebuchet MS"/>
                        <a:cs typeface="Trebuchet MS"/>
                        <a:sym typeface="Trebuchet MS"/>
                      </a:endParaRPr>
                    </a:p>
                    <a:p>
                      <a:pPr indent="0" lvl="0" marL="100330" marR="258445" rtl="0" algn="l">
                        <a:lnSpc>
                          <a:spcPct val="102800"/>
                        </a:lnSpc>
                        <a:spcBef>
                          <a:spcPts val="35"/>
                        </a:spcBef>
                        <a:spcAft>
                          <a:spcPts val="0"/>
                        </a:spcAft>
                        <a:buNone/>
                      </a:pPr>
                      <a:r>
                        <a:rPr lang="en-US" sz="1400" u="none" cap="none" strike="noStrike">
                          <a:solidFill>
                            <a:srgbClr val="374151"/>
                          </a:solidFill>
                          <a:latin typeface="Trebuchet MS"/>
                          <a:ea typeface="Trebuchet MS"/>
                          <a:cs typeface="Trebuchet MS"/>
                          <a:sym typeface="Trebuchet MS"/>
                        </a:rPr>
                        <a:t>established  database, whi ch may lack diversity and scale compared  to widel y used benchmark datase ts.</a:t>
                      </a:r>
                      <a:endParaRPr sz="1400" u="none" cap="none" strike="noStrike">
                        <a:latin typeface="Trebuchet MS"/>
                        <a:ea typeface="Trebuchet MS"/>
                        <a:cs typeface="Trebuchet MS"/>
                        <a:sym typeface="Trebuchet MS"/>
                      </a:endParaRPr>
                    </a:p>
                  </a:txBody>
                  <a:tcPr marT="6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102235" marR="79375" rtl="0" algn="l">
                        <a:lnSpc>
                          <a:spcPct val="100000"/>
                        </a:lnSpc>
                        <a:spcBef>
                          <a:spcPts val="0"/>
                        </a:spcBef>
                        <a:spcAft>
                          <a:spcPts val="0"/>
                        </a:spcAft>
                        <a:buNone/>
                      </a:pPr>
                      <a:r>
                        <a:rPr lang="en-US" sz="1400" u="none" cap="none" strike="noStrike">
                          <a:latin typeface="Trebuchet MS"/>
                          <a:ea typeface="Trebuchet MS"/>
                          <a:cs typeface="Trebuchet MS"/>
                          <a:sym typeface="Trebuchet MS"/>
                        </a:rPr>
                        <a:t>The concludesion is that the hybrid neural network, combining CNN and BiLSTM for lip reading, outperforms traditional methods and has potential for future development, including speaker-independent lip reading.</a:t>
                      </a:r>
                      <a:endParaRPr sz="1400" u="none" cap="none" strike="noStrike">
                        <a:latin typeface="Trebuchet MS"/>
                        <a:ea typeface="Trebuchet MS"/>
                        <a:cs typeface="Trebuchet MS"/>
                        <a:sym typeface="Trebuchet MS"/>
                      </a:endParaRPr>
                    </a:p>
                  </a:txBody>
                  <a:tcPr marT="444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graphicFrame>
        <p:nvGraphicFramePr>
          <p:cNvPr id="229" name="Google Shape;229;p24"/>
          <p:cNvGraphicFramePr/>
          <p:nvPr/>
        </p:nvGraphicFramePr>
        <p:xfrm>
          <a:off x="251752" y="153415"/>
          <a:ext cx="3000000" cy="3000000"/>
        </p:xfrm>
        <a:graphic>
          <a:graphicData uri="http://schemas.openxmlformats.org/drawingml/2006/table">
            <a:tbl>
              <a:tblPr bandRow="1" firstRow="1">
                <a:noFill/>
                <a:tableStyleId>{8D087850-A038-4D16-AF0C-077F7C12058B}</a:tableStyleId>
              </a:tblPr>
              <a:tblGrid>
                <a:gridCol w="1543675"/>
                <a:gridCol w="1656725"/>
                <a:gridCol w="3484875"/>
                <a:gridCol w="2557775"/>
                <a:gridCol w="2447300"/>
              </a:tblGrid>
              <a:tr h="34417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r>
              <a:tr h="6199500">
                <a:tc>
                  <a:txBody>
                    <a:bodyPr/>
                    <a:lstStyle/>
                    <a:p>
                      <a:pPr indent="0" lvl="0" marL="95250" marR="89535" rtl="0" algn="l">
                        <a:lnSpc>
                          <a:spcPct val="103000"/>
                        </a:lnSpc>
                        <a:spcBef>
                          <a:spcPts val="0"/>
                        </a:spcBef>
                        <a:spcAft>
                          <a:spcPts val="0"/>
                        </a:spcAft>
                        <a:buNone/>
                      </a:pPr>
                      <a:r>
                        <a:rPr lang="en-US" sz="1550" u="none" cap="none" strike="noStrike">
                          <a:latin typeface="Trebuchet MS"/>
                          <a:ea typeface="Trebuchet MS"/>
                          <a:cs typeface="Trebuchet MS"/>
                          <a:sym typeface="Trebuchet MS"/>
                        </a:rPr>
                        <a:t>TOWARDS PRACTICAL LIPREADING WITH DISTILLED AND EFFICIENT MODELS(2021)</a:t>
                      </a:r>
                      <a:endParaRPr sz="1550" u="none" cap="none" strike="noStrike">
                        <a:latin typeface="Trebuchet MS"/>
                        <a:ea typeface="Trebuchet MS"/>
                        <a:cs typeface="Trebuchet MS"/>
                        <a:sym typeface="Trebuchet MS"/>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0" marR="0" rtl="0" algn="l">
                        <a:lnSpc>
                          <a:spcPct val="100000"/>
                        </a:lnSpc>
                        <a:spcBef>
                          <a:spcPts val="0"/>
                        </a:spcBef>
                        <a:spcAft>
                          <a:spcPts val="0"/>
                        </a:spcAft>
                        <a:buNone/>
                      </a:pPr>
                      <a:r>
                        <a:t/>
                      </a:r>
                      <a:endParaRPr sz="1550" u="none" cap="none" strike="noStrike">
                        <a:latin typeface="Times New Roman"/>
                        <a:ea typeface="Times New Roman"/>
                        <a:cs typeface="Times New Roman"/>
                        <a:sym typeface="Times New Roman"/>
                      </a:endParaRPr>
                    </a:p>
                    <a:p>
                      <a:pPr indent="-236219" lvl="0" marL="236855" marR="229870" rtl="0" algn="l">
                        <a:lnSpc>
                          <a:spcPct val="103400"/>
                        </a:lnSpc>
                        <a:spcBef>
                          <a:spcPts val="5"/>
                        </a:spcBef>
                        <a:spcAft>
                          <a:spcPts val="0"/>
                        </a:spcAft>
                        <a:buSzPts val="1450"/>
                        <a:buFont typeface="Trebuchet MS"/>
                        <a:buAutoNum type="arabicPeriod"/>
                      </a:pPr>
                      <a:r>
                        <a:rPr lang="en-US" sz="1550" u="none" cap="none" strike="noStrike">
                          <a:latin typeface="Trebuchet MS"/>
                          <a:ea typeface="Trebuchet MS"/>
                          <a:cs typeface="Trebuchet MS"/>
                          <a:sym typeface="Trebuchet MS"/>
                        </a:rPr>
                        <a:t>Address the computational cost limitations of current deep learning models for lipreading</a:t>
                      </a:r>
                      <a:endParaRPr sz="1550" u="none" cap="none" strike="noStrike">
                        <a:latin typeface="Trebuchet MS"/>
                        <a:ea typeface="Trebuchet MS"/>
                        <a:cs typeface="Trebuchet MS"/>
                        <a:sym typeface="Trebuchet MS"/>
                      </a:endParaRPr>
                    </a:p>
                    <a:p>
                      <a:pPr indent="0" lvl="0" marL="0" marR="0" rtl="0" algn="l">
                        <a:lnSpc>
                          <a:spcPct val="100000"/>
                        </a:lnSpc>
                        <a:spcBef>
                          <a:spcPts val="195"/>
                        </a:spcBef>
                        <a:spcAft>
                          <a:spcPts val="0"/>
                        </a:spcAft>
                        <a:buSzPts val="1550"/>
                        <a:buFont typeface="Trebuchet MS"/>
                        <a:buNone/>
                      </a:pPr>
                      <a:r>
                        <a:t/>
                      </a:r>
                      <a:endParaRPr sz="1550" u="none" cap="none" strike="noStrike">
                        <a:latin typeface="Times New Roman"/>
                        <a:ea typeface="Times New Roman"/>
                        <a:cs typeface="Times New Roman"/>
                        <a:sym typeface="Times New Roman"/>
                      </a:endParaRPr>
                    </a:p>
                    <a:p>
                      <a:pPr indent="-236219" lvl="0" marL="236855" marR="143510" rtl="0" algn="l">
                        <a:lnSpc>
                          <a:spcPct val="103400"/>
                        </a:lnSpc>
                        <a:spcBef>
                          <a:spcPts val="0"/>
                        </a:spcBef>
                        <a:spcAft>
                          <a:spcPts val="0"/>
                        </a:spcAft>
                        <a:buSzPts val="1450"/>
                        <a:buFont typeface="Trebuchet MS"/>
                        <a:buAutoNum type="arabicPeriod"/>
                      </a:pPr>
                      <a:r>
                        <a:rPr lang="en-US" sz="1550" u="none" cap="none" strike="noStrike">
                          <a:latin typeface="Trebuchet MS"/>
                          <a:ea typeface="Trebuchet MS"/>
                          <a:cs typeface="Trebuchet MS"/>
                          <a:sym typeface="Trebuchet MS"/>
                        </a:rPr>
                        <a:t>Utilize Knowledge Distillation (KD) to provide inter- class similarity information.</a:t>
                      </a:r>
                      <a:endParaRPr sz="1550" u="none" cap="none" strike="noStrike">
                        <a:latin typeface="Trebuchet MS"/>
                        <a:ea typeface="Trebuchet MS"/>
                        <a:cs typeface="Trebuchet MS"/>
                        <a:sym typeface="Trebuchet MS"/>
                      </a:endParaRPr>
                    </a:p>
                    <a:p>
                      <a:pPr indent="-180340" lvl="0" marL="180975" marR="0" rtl="0" algn="l">
                        <a:lnSpc>
                          <a:spcPct val="100000"/>
                        </a:lnSpc>
                        <a:spcBef>
                          <a:spcPts val="20"/>
                        </a:spcBef>
                        <a:spcAft>
                          <a:spcPts val="0"/>
                        </a:spcAft>
                        <a:buSzPts val="1450"/>
                        <a:buFont typeface="Trebuchet MS"/>
                        <a:buAutoNum type="arabicPeriod"/>
                      </a:pPr>
                      <a:r>
                        <a:rPr lang="en-US" sz="1550" u="none" cap="none" strike="noStrike">
                          <a:latin typeface="Trebuchet MS"/>
                          <a:ea typeface="Trebuchet MS"/>
                          <a:cs typeface="Trebuchet MS"/>
                          <a:sym typeface="Trebuchet MS"/>
                        </a:rPr>
                        <a:t>Apply the KD</a:t>
                      </a:r>
                      <a:endParaRPr sz="1550" u="none" cap="none" strike="noStrike">
                        <a:latin typeface="Trebuchet MS"/>
                        <a:ea typeface="Trebuchet MS"/>
                        <a:cs typeface="Trebuchet MS"/>
                        <a:sym typeface="Trebuchet MS"/>
                      </a:endParaRPr>
                    </a:p>
                    <a:p>
                      <a:pPr indent="0" lvl="0" marL="635" marR="414655" rtl="0" algn="l">
                        <a:lnSpc>
                          <a:spcPct val="103000"/>
                        </a:lnSpc>
                        <a:spcBef>
                          <a:spcPts val="35"/>
                        </a:spcBef>
                        <a:spcAft>
                          <a:spcPts val="0"/>
                        </a:spcAft>
                        <a:buNone/>
                      </a:pPr>
                      <a:r>
                        <a:rPr lang="en-US" sz="1550" u="none" cap="none" strike="noStrike">
                          <a:latin typeface="Trebuchet MS"/>
                          <a:ea typeface="Trebuchet MS"/>
                          <a:cs typeface="Trebuchet MS"/>
                          <a:sym typeface="Trebuchet MS"/>
                        </a:rPr>
                        <a:t>framework to mitigate the performance</a:t>
                      </a:r>
                      <a:endParaRPr sz="1550" u="none" cap="none" strike="noStrike">
                        <a:latin typeface="Trebuchet MS"/>
                        <a:ea typeface="Trebuchet MS"/>
                        <a:cs typeface="Trebuchet MS"/>
                        <a:sym typeface="Trebuchet MS"/>
                      </a:endParaRPr>
                    </a:p>
                  </a:txBody>
                  <a:tcPr marT="444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2540" marR="92710" rtl="0" algn="l">
                        <a:lnSpc>
                          <a:spcPct val="103299"/>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They employ Knowledge Distillation (KD) to train lightweight models without a substantial decrease in performance. A sequence of teacher- student classifiers is used, where the student architecture becomes the teacher in the next generation until no further improvement is observed.</a:t>
                      </a:r>
                      <a:endParaRPr sz="1550" u="none" cap="none" strike="noStrike">
                        <a:latin typeface="Trebuchet MS"/>
                        <a:ea typeface="Trebuchet MS"/>
                        <a:cs typeface="Trebuchet MS"/>
                        <a:sym typeface="Trebuchet MS"/>
                      </a:endParaRPr>
                    </a:p>
                    <a:p>
                      <a:pPr indent="0" lvl="0" marL="97790" marR="506094" rtl="0" algn="l">
                        <a:lnSpc>
                          <a:spcPct val="107600"/>
                        </a:lnSpc>
                        <a:spcBef>
                          <a:spcPts val="175"/>
                        </a:spcBef>
                        <a:spcAft>
                          <a:spcPts val="0"/>
                        </a:spcAft>
                        <a:buNone/>
                      </a:pPr>
                      <a:r>
                        <a:rPr lang="en-US" sz="1550" u="none" cap="none" strike="noStrike">
                          <a:solidFill>
                            <a:srgbClr val="374151"/>
                          </a:solidFill>
                          <a:latin typeface="Trebuchet MS"/>
                          <a:ea typeface="Trebuchet MS"/>
                          <a:cs typeface="Trebuchet MS"/>
                          <a:sym typeface="Trebuchet MS"/>
                        </a:rPr>
                        <a:t>Additionally, they propose a novel lightweight architecture that replaces the ResNet-18 backbone with efficient alternatives like MobileNet or ShuffleNet. They use depthwise separable convolutions to reduce parameters and FLOPs, and they design a variant of Temporal Convolutional Networks using these convolutions.</a:t>
                      </a:r>
                      <a:endParaRPr sz="1550" u="none" cap="none" strike="noStrike">
                        <a:latin typeface="Trebuchet MS"/>
                        <a:ea typeface="Trebuchet MS"/>
                        <a:cs typeface="Trebuchet MS"/>
                        <a:sym typeface="Trebuchet MS"/>
                      </a:endParaRPr>
                    </a:p>
                    <a:p>
                      <a:pPr indent="0" lvl="0" marL="154940" marR="0" rtl="0" algn="l">
                        <a:lnSpc>
                          <a:spcPct val="100000"/>
                        </a:lnSpc>
                        <a:spcBef>
                          <a:spcPts val="20"/>
                        </a:spcBef>
                        <a:spcAft>
                          <a:spcPts val="0"/>
                        </a:spcAft>
                        <a:buNone/>
                      </a:pPr>
                      <a:r>
                        <a:rPr lang="en-US" sz="1550" u="none" cap="none" strike="noStrike">
                          <a:solidFill>
                            <a:srgbClr val="374151"/>
                          </a:solidFill>
                          <a:latin typeface="Trebuchet MS"/>
                          <a:ea typeface="Trebuchet MS"/>
                          <a:cs typeface="Trebuchet MS"/>
                          <a:sym typeface="Trebuchet MS"/>
                        </a:rPr>
                        <a:t>.</a:t>
                      </a:r>
                      <a:endParaRPr sz="1550" u="none" cap="none" strike="noStrike">
                        <a:latin typeface="Trebuchet MS"/>
                        <a:ea typeface="Trebuchet MS"/>
                        <a:cs typeface="Trebuchet MS"/>
                        <a:sym typeface="Trebuchet MS"/>
                      </a:endParaRPr>
                    </a:p>
                  </a:txBody>
                  <a:tcPr marT="3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100330" marR="0" rtl="0" algn="l">
                        <a:lnSpc>
                          <a:spcPct val="100000"/>
                        </a:lnSpc>
                        <a:spcBef>
                          <a:spcPts val="0"/>
                        </a:spcBef>
                        <a:spcAft>
                          <a:spcPts val="0"/>
                        </a:spcAft>
                        <a:buNone/>
                      </a:pPr>
                      <a:r>
                        <a:rPr lang="en-US" sz="1550" u="none" cap="none" strike="noStrike">
                          <a:latin typeface="Trebuchet MS"/>
                          <a:ea typeface="Trebuchet MS"/>
                          <a:cs typeface="Trebuchet MS"/>
                          <a:sym typeface="Trebuchet MS"/>
                        </a:rPr>
                        <a:t>Pros:</a:t>
                      </a:r>
                      <a:endParaRPr sz="1550" u="none" cap="none" strike="noStrike">
                        <a:latin typeface="Trebuchet MS"/>
                        <a:ea typeface="Trebuchet MS"/>
                        <a:cs typeface="Trebuchet MS"/>
                        <a:sym typeface="Trebuchet MS"/>
                      </a:endParaRPr>
                    </a:p>
                    <a:p>
                      <a:pPr indent="-302895" lvl="0" marL="307975" marR="151130" rtl="0" algn="l">
                        <a:lnSpc>
                          <a:spcPct val="125806"/>
                        </a:lnSpc>
                        <a:spcBef>
                          <a:spcPts val="10"/>
                        </a:spcBef>
                        <a:spcAft>
                          <a:spcPts val="0"/>
                        </a:spcAft>
                        <a:buClr>
                          <a:srgbClr val="374151"/>
                        </a:buClr>
                        <a:buSzPts val="1550"/>
                        <a:buFont typeface="Trebuchet MS"/>
                        <a:buAutoNum type="arabicPeriod"/>
                      </a:pPr>
                      <a:r>
                        <a:rPr lang="en-US" sz="1550" u="none" cap="none" strike="noStrike">
                          <a:solidFill>
                            <a:srgbClr val="374151"/>
                          </a:solidFill>
                          <a:latin typeface="Trebuchet MS"/>
                          <a:ea typeface="Trebuchet MS"/>
                          <a:cs typeface="Trebuchet MS"/>
                          <a:sym typeface="Trebuchet MS"/>
                        </a:rPr>
                        <a:t>developing lightweight models without significant</a:t>
                      </a:r>
                      <a:endParaRPr sz="1550" u="none" cap="none" strike="noStrike">
                        <a:latin typeface="Trebuchet MS"/>
                        <a:ea typeface="Trebuchet MS"/>
                        <a:cs typeface="Trebuchet MS"/>
                        <a:sym typeface="Trebuchet MS"/>
                      </a:endParaRPr>
                    </a:p>
                    <a:p>
                      <a:pPr indent="0" lvl="0" marL="5080" marR="0" rtl="0" algn="l">
                        <a:lnSpc>
                          <a:spcPct val="100000"/>
                        </a:lnSpc>
                        <a:spcBef>
                          <a:spcPts val="15"/>
                        </a:spcBef>
                        <a:spcAft>
                          <a:spcPts val="0"/>
                        </a:spcAft>
                        <a:buNone/>
                      </a:pPr>
                      <a:r>
                        <a:rPr lang="en-US" sz="1550" u="none" cap="none" strike="noStrike">
                          <a:solidFill>
                            <a:srgbClr val="374151"/>
                          </a:solidFill>
                          <a:latin typeface="Trebuchet MS"/>
                          <a:ea typeface="Trebuchet MS"/>
                          <a:cs typeface="Trebuchet MS"/>
                          <a:sym typeface="Trebuchet MS"/>
                        </a:rPr>
                        <a:t>decreases in performance</a:t>
                      </a:r>
                      <a:endParaRPr sz="1550" u="none" cap="none" strike="noStrike">
                        <a:latin typeface="Trebuchet MS"/>
                        <a:ea typeface="Trebuchet MS"/>
                        <a:cs typeface="Trebuchet MS"/>
                        <a:sym typeface="Trebuchet MS"/>
                      </a:endParaRPr>
                    </a:p>
                    <a:p>
                      <a:pPr indent="-236220" lvl="0" marL="241300" marR="0" rtl="0" algn="l">
                        <a:lnSpc>
                          <a:spcPct val="100000"/>
                        </a:lnSpc>
                        <a:spcBef>
                          <a:spcPts val="20"/>
                        </a:spcBef>
                        <a:spcAft>
                          <a:spcPts val="0"/>
                        </a:spcAft>
                        <a:buClr>
                          <a:srgbClr val="374151"/>
                        </a:buClr>
                        <a:buSzPts val="1550"/>
                        <a:buFont typeface="Trebuchet MS"/>
                        <a:buAutoNum type="arabicPeriod" startAt="2"/>
                      </a:pPr>
                      <a:r>
                        <a:rPr lang="en-US" sz="1550" u="none" cap="none" strike="noStrike">
                          <a:solidFill>
                            <a:srgbClr val="374151"/>
                          </a:solidFill>
                          <a:latin typeface="Trebuchet MS"/>
                          <a:ea typeface="Trebuchet MS"/>
                          <a:cs typeface="Trebuchet MS"/>
                          <a:sym typeface="Trebuchet MS"/>
                        </a:rPr>
                        <a:t>Knowledge Distillation</a:t>
                      </a:r>
                      <a:endParaRPr sz="1550" u="none" cap="none" strike="noStrike">
                        <a:latin typeface="Trebuchet MS"/>
                        <a:ea typeface="Trebuchet MS"/>
                        <a:cs typeface="Trebuchet MS"/>
                        <a:sym typeface="Trebuchet MS"/>
                      </a:endParaRPr>
                    </a:p>
                    <a:p>
                      <a:pPr indent="0" lvl="0" marL="5080" marR="59055" rtl="0" algn="l">
                        <a:lnSpc>
                          <a:spcPct val="101000"/>
                        </a:lnSpc>
                        <a:spcBef>
                          <a:spcPts val="70"/>
                        </a:spcBef>
                        <a:spcAft>
                          <a:spcPts val="0"/>
                        </a:spcAft>
                        <a:buNone/>
                      </a:pPr>
                      <a:r>
                        <a:rPr lang="en-US" sz="1550" u="none" cap="none" strike="noStrike">
                          <a:solidFill>
                            <a:srgbClr val="374151"/>
                          </a:solidFill>
                          <a:latin typeface="Trebuchet MS"/>
                          <a:ea typeface="Trebuchet MS"/>
                          <a:cs typeface="Trebuchet MS"/>
                          <a:sym typeface="Trebuchet MS"/>
                        </a:rPr>
                        <a:t>(KD) is employed for better classification.</a:t>
                      </a:r>
                      <a:endParaRPr sz="1550" u="none" cap="none" strike="noStrike">
                        <a:latin typeface="Trebuchet MS"/>
                        <a:ea typeface="Trebuchet MS"/>
                        <a:cs typeface="Trebuchet MS"/>
                        <a:sym typeface="Trebuchet MS"/>
                      </a:endParaRPr>
                    </a:p>
                    <a:p>
                      <a:pPr indent="-302895" lvl="0" marL="403225" marR="0" rtl="0" algn="l">
                        <a:lnSpc>
                          <a:spcPct val="100000"/>
                        </a:lnSpc>
                        <a:spcBef>
                          <a:spcPts val="95"/>
                        </a:spcBef>
                        <a:spcAft>
                          <a:spcPts val="0"/>
                        </a:spcAft>
                        <a:buClr>
                          <a:srgbClr val="374151"/>
                        </a:buClr>
                        <a:buSzPts val="1550"/>
                        <a:buFont typeface="Trebuchet MS"/>
                        <a:buAutoNum type="arabicPeriod" startAt="3"/>
                      </a:pPr>
                      <a:r>
                        <a:rPr lang="en-US" sz="1550" u="none" cap="none" strike="noStrike">
                          <a:solidFill>
                            <a:srgbClr val="374151"/>
                          </a:solidFill>
                          <a:latin typeface="Trebuchet MS"/>
                          <a:ea typeface="Trebuchet MS"/>
                          <a:cs typeface="Trebuchet MS"/>
                          <a:sym typeface="Trebuchet MS"/>
                        </a:rPr>
                        <a:t>depthwise</a:t>
                      </a:r>
                      <a:endParaRPr sz="1550" u="none" cap="none" strike="noStrike">
                        <a:latin typeface="Trebuchet MS"/>
                        <a:ea typeface="Trebuchet MS"/>
                        <a:cs typeface="Trebuchet MS"/>
                        <a:sym typeface="Trebuchet MS"/>
                      </a:endParaRPr>
                    </a:p>
                    <a:p>
                      <a:pPr indent="0" lvl="0" marL="100330" marR="416559" rtl="0" algn="l">
                        <a:lnSpc>
                          <a:spcPct val="107000"/>
                        </a:lnSpc>
                        <a:spcBef>
                          <a:spcPts val="35"/>
                        </a:spcBef>
                        <a:spcAft>
                          <a:spcPts val="0"/>
                        </a:spcAft>
                        <a:buNone/>
                      </a:pPr>
                      <a:r>
                        <a:rPr lang="en-US" sz="1550" u="none" cap="none" strike="noStrike">
                          <a:solidFill>
                            <a:srgbClr val="374151"/>
                          </a:solidFill>
                          <a:latin typeface="Trebuchet MS"/>
                          <a:ea typeface="Trebuchet MS"/>
                          <a:cs typeface="Trebuchet MS"/>
                          <a:sym typeface="Trebuchet MS"/>
                        </a:rPr>
                        <a:t>separable convolutions, reduces the number of parameters and FLOPs Cons:</a:t>
                      </a:r>
                      <a:endParaRPr sz="1550" u="none" cap="none" strike="noStrike">
                        <a:latin typeface="Trebuchet MS"/>
                        <a:ea typeface="Trebuchet MS"/>
                        <a:cs typeface="Trebuchet MS"/>
                        <a:sym typeface="Trebuchet MS"/>
                      </a:endParaRPr>
                    </a:p>
                    <a:p>
                      <a:pPr indent="57149" lvl="0" marL="100330" marR="389255" rtl="0" algn="l">
                        <a:lnSpc>
                          <a:spcPct val="103000"/>
                        </a:lnSpc>
                        <a:spcBef>
                          <a:spcPts val="40"/>
                        </a:spcBef>
                        <a:spcAft>
                          <a:spcPts val="0"/>
                        </a:spcAft>
                        <a:buNone/>
                      </a:pPr>
                      <a:r>
                        <a:rPr lang="en-US" sz="1550" u="none" cap="none" strike="noStrike">
                          <a:solidFill>
                            <a:srgbClr val="374151"/>
                          </a:solidFill>
                          <a:latin typeface="Trebuchet MS"/>
                          <a:ea typeface="Trebuchet MS"/>
                          <a:cs typeface="Trebuchet MS"/>
                          <a:sym typeface="Trebuchet MS"/>
                        </a:rPr>
                        <a:t>1. Computational cost remains a major limitation</a:t>
                      </a:r>
                      <a:endParaRPr sz="1550" u="none" cap="none" strike="noStrike">
                        <a:latin typeface="Trebuchet MS"/>
                        <a:ea typeface="Trebuchet MS"/>
                        <a:cs typeface="Trebuchet MS"/>
                        <a:sym typeface="Trebuchet MS"/>
                      </a:endParaRPr>
                    </a:p>
                  </a:txBody>
                  <a:tcPr marT="450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102235" marR="60960" rtl="0" algn="l">
                        <a:lnSpc>
                          <a:spcPct val="103499"/>
                        </a:lnSpc>
                        <a:spcBef>
                          <a:spcPts val="0"/>
                        </a:spcBef>
                        <a:spcAft>
                          <a:spcPts val="0"/>
                        </a:spcAft>
                        <a:buNone/>
                      </a:pPr>
                      <a:r>
                        <a:rPr lang="en-US" sz="1550" u="none" cap="none" strike="noStrike">
                          <a:latin typeface="Trebuchet MS"/>
                          <a:ea typeface="Trebuchet MS"/>
                          <a:cs typeface="Trebuchet MS"/>
                          <a:sym typeface="Trebuchet MS"/>
                        </a:rPr>
                        <a:t>The paper highlights state-of-the-art results in isolated word recognition through knowledge distillation, efficient models for visual speech recognition with reduced computational cost, and suggests exploring cross-</a:t>
                      </a:r>
                      <a:endParaRPr sz="1550" u="none" cap="none" strike="noStrike">
                        <a:latin typeface="Trebuchet MS"/>
                        <a:ea typeface="Trebuchet MS"/>
                        <a:cs typeface="Trebuchet MS"/>
                        <a:sym typeface="Trebuchet MS"/>
                      </a:endParaRPr>
                    </a:p>
                    <a:p>
                      <a:pPr indent="0" lvl="0" marL="102235" marR="0" rtl="0" algn="l">
                        <a:lnSpc>
                          <a:spcPct val="100000"/>
                        </a:lnSpc>
                        <a:spcBef>
                          <a:spcPts val="15"/>
                        </a:spcBef>
                        <a:spcAft>
                          <a:spcPts val="0"/>
                        </a:spcAft>
                        <a:buNone/>
                      </a:pPr>
                      <a:r>
                        <a:rPr lang="en-US" sz="1550" u="none" cap="none" strike="noStrike">
                          <a:latin typeface="Trebuchet MS"/>
                          <a:ea typeface="Trebuchet MS"/>
                          <a:cs typeface="Trebuchet MS"/>
                          <a:sym typeface="Trebuchet MS"/>
                        </a:rPr>
                        <a:t>modal distillation's impact</a:t>
                      </a:r>
                      <a:endParaRPr sz="1550" u="none" cap="none" strike="noStrike">
                        <a:latin typeface="Trebuchet MS"/>
                        <a:ea typeface="Trebuchet MS"/>
                        <a:cs typeface="Trebuchet MS"/>
                        <a:sym typeface="Trebuchet MS"/>
                      </a:endParaRPr>
                    </a:p>
                    <a:p>
                      <a:pPr indent="0" lvl="0" marL="102235" marR="398780" rtl="0" algn="l">
                        <a:lnSpc>
                          <a:spcPct val="103000"/>
                        </a:lnSpc>
                        <a:spcBef>
                          <a:spcPts val="40"/>
                        </a:spcBef>
                        <a:spcAft>
                          <a:spcPts val="0"/>
                        </a:spcAft>
                        <a:buNone/>
                      </a:pPr>
                      <a:r>
                        <a:rPr lang="en-US" sz="1550" u="none" cap="none" strike="noStrike">
                          <a:latin typeface="Trebuchet MS"/>
                          <a:ea typeface="Trebuchet MS"/>
                          <a:cs typeface="Trebuchet MS"/>
                          <a:sym typeface="Trebuchet MS"/>
                        </a:rPr>
                        <a:t>on audiovisual speech recognition in future work.</a:t>
                      </a:r>
                      <a:endParaRPr sz="1550" u="none" cap="none" strike="noStrike">
                        <a:latin typeface="Trebuchet MS"/>
                        <a:ea typeface="Trebuchet MS"/>
                        <a:cs typeface="Trebuchet MS"/>
                        <a:sym typeface="Trebuchet MS"/>
                      </a:endParaRPr>
                    </a:p>
                  </a:txBody>
                  <a:tcPr marT="323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graphicFrame>
        <p:nvGraphicFramePr>
          <p:cNvPr id="234" name="Google Shape;234;p25"/>
          <p:cNvGraphicFramePr/>
          <p:nvPr/>
        </p:nvGraphicFramePr>
        <p:xfrm>
          <a:off x="269976" y="208534"/>
          <a:ext cx="3000000" cy="3000000"/>
        </p:xfrm>
        <a:graphic>
          <a:graphicData uri="http://schemas.openxmlformats.org/drawingml/2006/table">
            <a:tbl>
              <a:tblPr bandRow="1" firstRow="1">
                <a:noFill/>
                <a:tableStyleId>{8D087850-A038-4D16-AF0C-077F7C12058B}</a:tableStyleId>
              </a:tblPr>
              <a:tblGrid>
                <a:gridCol w="771525"/>
                <a:gridCol w="2212350"/>
                <a:gridCol w="4572000"/>
                <a:gridCol w="2129800"/>
                <a:gridCol w="2095500"/>
              </a:tblGrid>
              <a:tr h="319400">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r>
              <a:tr h="6322700">
                <a:tc>
                  <a:txBody>
                    <a:bodyPr/>
                    <a:lstStyle/>
                    <a:p>
                      <a:pPr indent="0" lvl="0" marL="95250" marR="7620" rtl="0" algn="r">
                        <a:lnSpc>
                          <a:spcPct val="103000"/>
                        </a:lnSpc>
                        <a:spcBef>
                          <a:spcPts val="0"/>
                        </a:spcBef>
                        <a:spcAft>
                          <a:spcPts val="0"/>
                        </a:spcAft>
                        <a:buNone/>
                      </a:pPr>
                      <a:r>
                        <a:rPr lang="en-US" sz="1550" u="none" cap="none" strike="noStrike">
                          <a:latin typeface="Trebuchet MS"/>
                          <a:ea typeface="Trebuchet MS"/>
                          <a:cs typeface="Trebuchet MS"/>
                          <a:sym typeface="Trebuchet MS"/>
                        </a:rPr>
                        <a:t>Lip rea ding	u sing Te mporal neura</a:t>
                      </a:r>
                      <a:endParaRPr sz="1550" u="none" cap="none" strike="noStrike">
                        <a:latin typeface="Trebuchet MS"/>
                        <a:ea typeface="Trebuchet MS"/>
                        <a:cs typeface="Trebuchet MS"/>
                        <a:sym typeface="Trebuchet MS"/>
                      </a:endParaRPr>
                    </a:p>
                    <a:p>
                      <a:pPr indent="0" lvl="0" marL="95250" marR="33020" rtl="0" algn="l">
                        <a:lnSpc>
                          <a:spcPct val="103000"/>
                        </a:lnSpc>
                        <a:spcBef>
                          <a:spcPts val="40"/>
                        </a:spcBef>
                        <a:spcAft>
                          <a:spcPts val="0"/>
                        </a:spcAft>
                        <a:buNone/>
                      </a:pPr>
                      <a:r>
                        <a:rPr lang="en-US" sz="1550" u="none" cap="none" strike="noStrike">
                          <a:latin typeface="Trebuchet MS"/>
                          <a:ea typeface="Trebuchet MS"/>
                          <a:cs typeface="Trebuchet MS"/>
                          <a:sym typeface="Trebuchet MS"/>
                        </a:rPr>
                        <a:t>l	netw orks(2 020)</a:t>
                      </a:r>
                      <a:endParaRPr sz="1550" u="none" cap="none" strike="noStrike">
                        <a:latin typeface="Trebuchet MS"/>
                        <a:ea typeface="Trebuchet MS"/>
                        <a:cs typeface="Trebuchet MS"/>
                        <a:sym typeface="Trebuchet MS"/>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0" marR="0" rtl="0" algn="l">
                        <a:lnSpc>
                          <a:spcPct val="100000"/>
                        </a:lnSpc>
                        <a:spcBef>
                          <a:spcPts val="0"/>
                        </a:spcBef>
                        <a:spcAft>
                          <a:spcPts val="0"/>
                        </a:spcAft>
                        <a:buNone/>
                      </a:pPr>
                      <a:r>
                        <a:t/>
                      </a:r>
                      <a:endParaRPr sz="1550" u="none" cap="none" strike="noStrike">
                        <a:latin typeface="Times New Roman"/>
                        <a:ea typeface="Times New Roman"/>
                        <a:cs typeface="Times New Roman"/>
                        <a:sym typeface="Times New Roman"/>
                      </a:endParaRPr>
                    </a:p>
                    <a:p>
                      <a:pPr indent="-179705" lvl="0" marL="180340" marR="0" rtl="0" algn="l">
                        <a:lnSpc>
                          <a:spcPct val="100000"/>
                        </a:lnSpc>
                        <a:spcBef>
                          <a:spcPts val="0"/>
                        </a:spcBef>
                        <a:spcAft>
                          <a:spcPts val="0"/>
                        </a:spcAft>
                        <a:buSzPts val="1450"/>
                        <a:buFont typeface="Trebuchet MS"/>
                        <a:buAutoNum type="arabicPeriod"/>
                      </a:pPr>
                      <a:r>
                        <a:rPr lang="en-US" sz="1550" u="none" cap="none" strike="noStrike">
                          <a:latin typeface="Trebuchet MS"/>
                          <a:ea typeface="Trebuchet MS"/>
                          <a:cs typeface="Trebuchet MS"/>
                          <a:sym typeface="Trebuchet MS"/>
                        </a:rPr>
                        <a:t>Developing</a:t>
                      </a:r>
                      <a:endParaRPr sz="1550" u="none" cap="none" strike="noStrike">
                        <a:latin typeface="Trebuchet MS"/>
                        <a:ea typeface="Trebuchet MS"/>
                        <a:cs typeface="Trebuchet MS"/>
                        <a:sym typeface="Trebuchet MS"/>
                      </a:endParaRPr>
                    </a:p>
                    <a:p>
                      <a:pPr indent="0" lvl="0" marL="635" marR="0" rtl="0" algn="l">
                        <a:lnSpc>
                          <a:spcPct val="100000"/>
                        </a:lnSpc>
                        <a:spcBef>
                          <a:spcPts val="20"/>
                        </a:spcBef>
                        <a:spcAft>
                          <a:spcPts val="0"/>
                        </a:spcAft>
                        <a:buNone/>
                      </a:pPr>
                      <a:r>
                        <a:rPr lang="en-US" sz="1550" u="none" cap="none" strike="noStrike">
                          <a:latin typeface="Trebuchet MS"/>
                          <a:ea typeface="Trebuchet MS"/>
                          <a:cs typeface="Trebuchet MS"/>
                          <a:sym typeface="Trebuchet MS"/>
                        </a:rPr>
                        <a:t>a Lipreading Model</a:t>
                      </a:r>
                      <a:endParaRPr sz="1550" u="none" cap="none" strike="noStrike">
                        <a:latin typeface="Trebuchet MS"/>
                        <a:ea typeface="Trebuchet MS"/>
                        <a:cs typeface="Trebuchet MS"/>
                        <a:sym typeface="Trebuchet MS"/>
                      </a:endParaRPr>
                    </a:p>
                    <a:p>
                      <a:pPr indent="-313055" lvl="0" marL="313690" marR="48260" rtl="0" algn="l">
                        <a:lnSpc>
                          <a:spcPct val="100899"/>
                        </a:lnSpc>
                        <a:spcBef>
                          <a:spcPts val="75"/>
                        </a:spcBef>
                        <a:spcAft>
                          <a:spcPts val="0"/>
                        </a:spcAft>
                        <a:buSzPts val="1450"/>
                        <a:buFont typeface="Trebuchet MS"/>
                        <a:buAutoNum type="arabicPeriod" startAt="2"/>
                      </a:pPr>
                      <a:r>
                        <a:rPr lang="en-US" sz="1550" u="none" cap="none" strike="noStrike">
                          <a:latin typeface="Trebuchet MS"/>
                          <a:ea typeface="Trebuchet MS"/>
                          <a:cs typeface="Trebuchet MS"/>
                          <a:sym typeface="Trebuchet MS"/>
                        </a:rPr>
                        <a:t>Improving Temporal Feature Learning</a:t>
                      </a:r>
                      <a:endParaRPr sz="1550" u="none" cap="none" strike="noStrike">
                        <a:latin typeface="Trebuchet MS"/>
                        <a:ea typeface="Trebuchet MS"/>
                        <a:cs typeface="Trebuchet MS"/>
                        <a:sym typeface="Trebuchet MS"/>
                      </a:endParaRPr>
                    </a:p>
                    <a:p>
                      <a:pPr indent="-313055" lvl="0" marL="313690" marR="65405" rtl="0" algn="l">
                        <a:lnSpc>
                          <a:spcPct val="125806"/>
                        </a:lnSpc>
                        <a:spcBef>
                          <a:spcPts val="85"/>
                        </a:spcBef>
                        <a:spcAft>
                          <a:spcPts val="0"/>
                        </a:spcAft>
                        <a:buSzPts val="1450"/>
                        <a:buFont typeface="Trebuchet MS"/>
                        <a:buAutoNum type="arabicPeriod" startAt="2"/>
                      </a:pPr>
                      <a:r>
                        <a:rPr lang="en-US" sz="1550" u="none" cap="none" strike="noStrike">
                          <a:latin typeface="Trebuchet MS"/>
                          <a:ea typeface="Trebuchet MS"/>
                          <a:cs typeface="Trebuchet MS"/>
                          <a:sym typeface="Trebuchet MS"/>
                        </a:rPr>
                        <a:t>Handling Variability in Speech Patterns</a:t>
                      </a:r>
                      <a:endParaRPr sz="1550" u="none" cap="none" strike="noStrike">
                        <a:latin typeface="Trebuchet MS"/>
                        <a:ea typeface="Trebuchet MS"/>
                        <a:cs typeface="Trebuchet MS"/>
                        <a:sym typeface="Trebuchet MS"/>
                      </a:endParaRPr>
                    </a:p>
                    <a:p>
                      <a:pPr indent="-179705" lvl="0" marL="313690" marR="0" rtl="0" algn="l">
                        <a:lnSpc>
                          <a:spcPct val="116129"/>
                        </a:lnSpc>
                        <a:spcBef>
                          <a:spcPts val="0"/>
                        </a:spcBef>
                        <a:spcAft>
                          <a:spcPts val="0"/>
                        </a:spcAft>
                        <a:buSzPts val="1450"/>
                        <a:buFont typeface="Trebuchet MS"/>
                        <a:buAutoNum type="arabicPeriod" startAt="2"/>
                      </a:pPr>
                      <a:r>
                        <a:rPr lang="en-US" sz="1550" u="none" cap="none" strike="noStrike">
                          <a:latin typeface="Trebuchet MS"/>
                          <a:ea typeface="Trebuchet MS"/>
                          <a:cs typeface="Trebuchet MS"/>
                          <a:sym typeface="Trebuchet MS"/>
                        </a:rPr>
                        <a:t>Cross-</a:t>
                      </a:r>
                      <a:endParaRPr sz="1550" u="none" cap="none" strike="noStrike">
                        <a:latin typeface="Trebuchet MS"/>
                        <a:ea typeface="Trebuchet MS"/>
                        <a:cs typeface="Trebuchet MS"/>
                        <a:sym typeface="Trebuchet MS"/>
                      </a:endParaRPr>
                    </a:p>
                    <a:p>
                      <a:pPr indent="0" lvl="0" marL="635" marR="46990" rtl="0" algn="l">
                        <a:lnSpc>
                          <a:spcPct val="100899"/>
                        </a:lnSpc>
                        <a:spcBef>
                          <a:spcPts val="75"/>
                        </a:spcBef>
                        <a:spcAft>
                          <a:spcPts val="0"/>
                        </a:spcAft>
                        <a:buNone/>
                      </a:pPr>
                      <a:r>
                        <a:rPr lang="en-US" sz="1550" u="none" cap="none" strike="noStrike">
                          <a:latin typeface="Trebuchet MS"/>
                          <a:ea typeface="Trebuchet MS"/>
                          <a:cs typeface="Trebuchet MS"/>
                          <a:sym typeface="Trebuchet MS"/>
                        </a:rPr>
                        <a:t>Institutional  Collaborat ion</a:t>
                      </a:r>
                      <a:endParaRPr sz="1550" u="none" cap="none" strike="noStrike">
                        <a:latin typeface="Trebuchet MS"/>
                        <a:ea typeface="Trebuchet MS"/>
                        <a:cs typeface="Trebuchet MS"/>
                        <a:sym typeface="Trebuchet MS"/>
                      </a:endParaRPr>
                    </a:p>
                    <a:p>
                      <a:pPr indent="-179705" lvl="0" marL="313690" marR="0" rtl="0" algn="l">
                        <a:lnSpc>
                          <a:spcPct val="100000"/>
                        </a:lnSpc>
                        <a:spcBef>
                          <a:spcPts val="90"/>
                        </a:spcBef>
                        <a:spcAft>
                          <a:spcPts val="0"/>
                        </a:spcAft>
                        <a:buSzPts val="1450"/>
                        <a:buFont typeface="Trebuchet MS"/>
                        <a:buAutoNum type="arabicPeriod" startAt="5"/>
                      </a:pPr>
                      <a:r>
                        <a:rPr lang="en-US" sz="1550" u="none" cap="none" strike="noStrike">
                          <a:latin typeface="Trebuchet MS"/>
                          <a:ea typeface="Trebuchet MS"/>
                          <a:cs typeface="Trebuchet MS"/>
                          <a:sym typeface="Trebuchet MS"/>
                        </a:rPr>
                        <a:t>Real-</a:t>
                      </a:r>
                      <a:endParaRPr sz="1550" u="none" cap="none" strike="noStrike">
                        <a:latin typeface="Trebuchet MS"/>
                        <a:ea typeface="Trebuchet MS"/>
                        <a:cs typeface="Trebuchet MS"/>
                        <a:sym typeface="Trebuchet MS"/>
                      </a:endParaRPr>
                    </a:p>
                    <a:p>
                      <a:pPr indent="0" lvl="0" marL="635" marR="0" rtl="0" algn="l">
                        <a:lnSpc>
                          <a:spcPct val="100000"/>
                        </a:lnSpc>
                        <a:spcBef>
                          <a:spcPts val="95"/>
                        </a:spcBef>
                        <a:spcAft>
                          <a:spcPts val="0"/>
                        </a:spcAft>
                        <a:buNone/>
                      </a:pPr>
                      <a:r>
                        <a:rPr lang="en-US" sz="1550" u="none" cap="none" strike="noStrike">
                          <a:latin typeface="Trebuchet MS"/>
                          <a:ea typeface="Trebuchet MS"/>
                          <a:cs typeface="Trebuchet MS"/>
                          <a:sym typeface="Trebuchet MS"/>
                        </a:rPr>
                        <a:t>world Applicability</a:t>
                      </a:r>
                      <a:endParaRPr sz="1550" u="none" cap="none" strike="noStrike">
                        <a:latin typeface="Trebuchet MS"/>
                        <a:ea typeface="Trebuchet MS"/>
                        <a:cs typeface="Trebuchet MS"/>
                        <a:sym typeface="Trebuchet MS"/>
                      </a:endParaRPr>
                    </a:p>
                  </a:txBody>
                  <a:tcPr marT="6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97155" marR="0" rtl="0" algn="l">
                        <a:lnSpc>
                          <a:spcPct val="100000"/>
                        </a:lnSpc>
                        <a:spcBef>
                          <a:spcPts val="0"/>
                        </a:spcBef>
                        <a:spcAft>
                          <a:spcPts val="0"/>
                        </a:spcAft>
                        <a:buNone/>
                      </a:pPr>
                      <a:r>
                        <a:rPr lang="en-US" sz="1550" u="none" cap="none" strike="noStrike">
                          <a:latin typeface="Trebuchet MS"/>
                          <a:ea typeface="Trebuchet MS"/>
                          <a:cs typeface="Trebuchet MS"/>
                          <a:sym typeface="Trebuchet MS"/>
                        </a:rPr>
                        <a:t>Firstly, the BGRU</a:t>
                      </a:r>
                      <a:endParaRPr sz="1550" u="none" cap="none" strike="noStrike">
                        <a:latin typeface="Trebuchet MS"/>
                        <a:ea typeface="Trebuchet MS"/>
                        <a:cs typeface="Trebuchet MS"/>
                        <a:sym typeface="Trebuchet MS"/>
                      </a:endParaRPr>
                    </a:p>
                    <a:p>
                      <a:pPr indent="0" lvl="0" marL="97155" marR="162560" rtl="0" algn="l">
                        <a:lnSpc>
                          <a:spcPct val="105000"/>
                        </a:lnSpc>
                        <a:spcBef>
                          <a:spcPts val="0"/>
                        </a:spcBef>
                        <a:spcAft>
                          <a:spcPts val="0"/>
                        </a:spcAft>
                        <a:buNone/>
                      </a:pPr>
                      <a:r>
                        <a:rPr lang="en-US" sz="1550" u="none" cap="none" strike="noStrike">
                          <a:latin typeface="Trebuchet MS"/>
                          <a:ea typeface="Trebuchet MS"/>
                          <a:cs typeface="Trebuchet MS"/>
                          <a:sym typeface="Trebuchet MS"/>
                        </a:rPr>
                        <a:t>layers are replaced withTemporal	Convolution al Networks (TCN). the training procedure is  si mplified, which allows us to train the model in one single	stage. Thirdly, it shows that the cur rent state-of-the-</a:t>
                      </a:r>
                      <a:endParaRPr sz="1550" u="none" cap="none" strike="noStrike">
                        <a:latin typeface="Trebuchet MS"/>
                        <a:ea typeface="Trebuchet MS"/>
                        <a:cs typeface="Trebuchet MS"/>
                        <a:sym typeface="Trebuchet MS"/>
                      </a:endParaRPr>
                    </a:p>
                    <a:p>
                      <a:pPr indent="0" lvl="0" marL="97155" marR="259079" rtl="0" algn="l">
                        <a:lnSpc>
                          <a:spcPct val="100899"/>
                        </a:lnSpc>
                        <a:spcBef>
                          <a:spcPts val="75"/>
                        </a:spcBef>
                        <a:spcAft>
                          <a:spcPts val="0"/>
                        </a:spcAft>
                        <a:buNone/>
                      </a:pPr>
                      <a:r>
                        <a:rPr lang="en-US" sz="1550" u="none" cap="none" strike="noStrike">
                          <a:latin typeface="Trebuchet MS"/>
                          <a:ea typeface="Trebuchet MS"/>
                          <a:cs typeface="Trebuchet MS"/>
                          <a:sym typeface="Trebuchet MS"/>
                        </a:rPr>
                        <a:t>art methodology produces models that do not generalize</a:t>
                      </a:r>
                      <a:endParaRPr sz="1550" u="none" cap="none" strike="noStrike">
                        <a:latin typeface="Trebuchet MS"/>
                        <a:ea typeface="Trebuchet MS"/>
                        <a:cs typeface="Trebuchet MS"/>
                        <a:sym typeface="Trebuchet MS"/>
                      </a:endParaRPr>
                    </a:p>
                    <a:p>
                      <a:pPr indent="0" lvl="0" marL="97155" marR="266700" rtl="0" algn="l">
                        <a:lnSpc>
                          <a:spcPct val="105000"/>
                        </a:lnSpc>
                        <a:spcBef>
                          <a:spcPts val="0"/>
                        </a:spcBef>
                        <a:spcAft>
                          <a:spcPts val="0"/>
                        </a:spcAft>
                        <a:buNone/>
                      </a:pPr>
                      <a:r>
                        <a:rPr lang="en-US" sz="1550" u="none" cap="none" strike="noStrike">
                          <a:latin typeface="Trebuchet MS"/>
                          <a:ea typeface="Trebuchet MS"/>
                          <a:cs typeface="Trebuchet MS"/>
                          <a:sym typeface="Trebuchet MS"/>
                        </a:rPr>
                        <a:t>well to	variations on the sequence length,and address this issue by  proposing a variable- length augmentation.Traditionally, a two-</a:t>
                      </a:r>
                      <a:endParaRPr sz="1550" u="none" cap="none" strike="noStrike">
                        <a:latin typeface="Trebuchet MS"/>
                        <a:ea typeface="Trebuchet MS"/>
                        <a:cs typeface="Trebuchet MS"/>
                        <a:sym typeface="Trebuchet MS"/>
                      </a:endParaRPr>
                    </a:p>
                    <a:p>
                      <a:pPr indent="123825" lvl="0" marL="97155" marR="170815" rtl="0" algn="l">
                        <a:lnSpc>
                          <a:spcPct val="103699"/>
                        </a:lnSpc>
                        <a:spcBef>
                          <a:spcPts val="20"/>
                        </a:spcBef>
                        <a:spcAft>
                          <a:spcPts val="0"/>
                        </a:spcAft>
                        <a:buNone/>
                      </a:pPr>
                      <a:r>
                        <a:rPr lang="en-US" sz="1550" u="none" cap="none" strike="noStrike">
                          <a:latin typeface="Trebuchet MS"/>
                          <a:ea typeface="Trebuchet MS"/>
                          <a:cs typeface="Trebuchet MS"/>
                          <a:sym typeface="Trebuchet MS"/>
                        </a:rPr>
                        <a:t>stage approach was followed where features were first extracted from the mouth region, w ith the Discrete Cosine	Transform being the most popular</a:t>
                      </a:r>
                      <a:endParaRPr sz="1550" u="none" cap="none" strike="noStrike">
                        <a:latin typeface="Trebuchet MS"/>
                        <a:ea typeface="Trebuchet MS"/>
                        <a:cs typeface="Trebuchet MS"/>
                        <a:sym typeface="Trebuchet MS"/>
                      </a:endParaRPr>
                    </a:p>
                    <a:p>
                      <a:pPr indent="0" lvl="0" marL="97155" marR="215900" rtl="0" algn="just">
                        <a:lnSpc>
                          <a:spcPct val="105000"/>
                        </a:lnSpc>
                        <a:spcBef>
                          <a:spcPts val="0"/>
                        </a:spcBef>
                        <a:spcAft>
                          <a:spcPts val="0"/>
                        </a:spcAft>
                        <a:buNone/>
                      </a:pPr>
                      <a:r>
                        <a:rPr lang="en-US" sz="1550" u="none" cap="none" strike="noStrike">
                          <a:latin typeface="Trebuchet MS"/>
                          <a:ea typeface="Trebuchet MS"/>
                          <a:cs typeface="Trebuchet MS"/>
                          <a:sym typeface="Trebuchet MS"/>
                        </a:rPr>
                        <a:t>feature extractor, and then  fed to a Hidden M arkov Model (HMMs)for modeling of the  tempo ral dynamics.</a:t>
                      </a:r>
                      <a:endParaRPr sz="1550" u="none" cap="none" strike="noStrike">
                        <a:latin typeface="Trebuchet MS"/>
                        <a:ea typeface="Trebuchet MS"/>
                        <a:cs typeface="Trebuchet MS"/>
                        <a:sym typeface="Trebuchet MS"/>
                      </a:endParaRPr>
                    </a:p>
                    <a:p>
                      <a:pPr indent="0" lvl="0" marL="1905" marR="13970" rtl="0" algn="l">
                        <a:lnSpc>
                          <a:spcPct val="105000"/>
                        </a:lnSpc>
                        <a:spcBef>
                          <a:spcPts val="75"/>
                        </a:spcBef>
                        <a:spcAft>
                          <a:spcPts val="0"/>
                        </a:spcAft>
                        <a:buNone/>
                      </a:pPr>
                      <a:r>
                        <a:rPr lang="en-US" sz="1550" u="none" cap="none" strike="noStrike">
                          <a:latin typeface="Trebuchet MS"/>
                          <a:ea typeface="Trebuchet MS"/>
                          <a:cs typeface="Trebuchet MS"/>
                          <a:sym typeface="Trebuchet MS"/>
                        </a:rPr>
                        <a:t>The training procedure is simplified , reducing tra ining time	from3 weeks to 1 week GPU-</a:t>
                      </a:r>
                      <a:endParaRPr sz="1550" u="none" cap="none" strike="noStrike">
                        <a:latin typeface="Trebuchet MS"/>
                        <a:ea typeface="Trebuchet MS"/>
                        <a:cs typeface="Trebuchet MS"/>
                        <a:sym typeface="Trebuchet MS"/>
                      </a:endParaRPr>
                    </a:p>
                    <a:p>
                      <a:pPr indent="0" lvl="0" marL="1905" marR="0" rtl="0" algn="l">
                        <a:lnSpc>
                          <a:spcPct val="100000"/>
                        </a:lnSpc>
                        <a:spcBef>
                          <a:spcPts val="20"/>
                        </a:spcBef>
                        <a:spcAft>
                          <a:spcPts val="0"/>
                        </a:spcAft>
                        <a:buNone/>
                      </a:pPr>
                      <a:r>
                        <a:rPr lang="en-US" sz="1550" u="none" cap="none" strike="noStrike">
                          <a:latin typeface="Trebuchet MS"/>
                          <a:ea typeface="Trebuchet MS"/>
                          <a:cs typeface="Trebuchet MS"/>
                          <a:sym typeface="Trebuchet MS"/>
                        </a:rPr>
                        <a:t>time, and avoid relying on a cumbersome 3-</a:t>
                      </a:r>
                      <a:endParaRPr sz="1550" u="none" cap="none" strike="noStrike">
                        <a:latin typeface="Trebuchet MS"/>
                        <a:ea typeface="Trebuchet MS"/>
                        <a:cs typeface="Trebuchet MS"/>
                        <a:sym typeface="Trebuchet MS"/>
                      </a:endParaRPr>
                    </a:p>
                    <a:p>
                      <a:pPr indent="0" lvl="0" marL="1905" marR="0" rtl="0" algn="l">
                        <a:lnSpc>
                          <a:spcPct val="103600"/>
                        </a:lnSpc>
                        <a:spcBef>
                          <a:spcPts val="25"/>
                        </a:spcBef>
                        <a:spcAft>
                          <a:spcPts val="0"/>
                        </a:spcAft>
                        <a:buNone/>
                      </a:pPr>
                      <a:r>
                        <a:rPr lang="en-US" sz="1550" u="none" cap="none" strike="noStrike">
                          <a:latin typeface="Trebuchet MS"/>
                          <a:ea typeface="Trebuchet MS"/>
                          <a:cs typeface="Trebuchet MS"/>
                          <a:sym typeface="Trebuchet MS"/>
                        </a:rPr>
                        <a:t>stage sequential training.They used the Lip Readi ng in the Wild (LRW)and	LRW1000 databases whi ch are the largest publicly available	lipreading da tasets in English and respectively, in the wild</a:t>
                      </a:r>
                      <a:endParaRPr sz="1550" u="none" cap="none" strike="noStrike">
                        <a:latin typeface="Trebuchet MS"/>
                        <a:ea typeface="Trebuchet MS"/>
                        <a:cs typeface="Trebuchet MS"/>
                        <a:sym typeface="Trebuchet MS"/>
                      </a:endParaRPr>
                    </a:p>
                  </a:txBody>
                  <a:tcPr marT="20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100965" marR="0" rtl="0" algn="l">
                        <a:lnSpc>
                          <a:spcPct val="100000"/>
                        </a:lnSpc>
                        <a:spcBef>
                          <a:spcPts val="0"/>
                        </a:spcBef>
                        <a:spcAft>
                          <a:spcPts val="0"/>
                        </a:spcAft>
                        <a:buNone/>
                      </a:pPr>
                      <a:r>
                        <a:rPr lang="en-US" sz="1550" u="none" cap="none" strike="noStrike">
                          <a:latin typeface="Trebuchet MS"/>
                          <a:ea typeface="Trebuchet MS"/>
                          <a:cs typeface="Trebuchet MS"/>
                          <a:sym typeface="Trebuchet MS"/>
                        </a:rPr>
                        <a:t>Pros :</a:t>
                      </a:r>
                      <a:endParaRPr sz="1550" u="none" cap="none" strike="noStrike">
                        <a:latin typeface="Trebuchet MS"/>
                        <a:ea typeface="Trebuchet MS"/>
                        <a:cs typeface="Trebuchet MS"/>
                        <a:sym typeface="Trebuchet MS"/>
                      </a:endParaRPr>
                    </a:p>
                    <a:p>
                      <a:pPr indent="95250" lvl="0" marL="5715" marR="60325" rtl="0" algn="l">
                        <a:lnSpc>
                          <a:spcPct val="105000"/>
                        </a:lnSpc>
                        <a:spcBef>
                          <a:spcPts val="75"/>
                        </a:spcBef>
                        <a:spcAft>
                          <a:spcPts val="0"/>
                        </a:spcAft>
                        <a:buNone/>
                      </a:pPr>
                      <a:r>
                        <a:rPr b="1" lang="en-US" sz="1550" u="none" cap="none" strike="noStrike">
                          <a:latin typeface="Trebuchet MS"/>
                          <a:ea typeface="Trebuchet MS"/>
                          <a:cs typeface="Trebuchet MS"/>
                          <a:sym typeface="Trebuchet MS"/>
                        </a:rPr>
                        <a:t>Simplified Training Procedure </a:t>
                      </a:r>
                      <a:r>
                        <a:rPr lang="en-US" sz="1550" u="none" cap="none" strike="noStrike">
                          <a:latin typeface="Trebuchet MS"/>
                          <a:ea typeface="Trebuchet MS"/>
                          <a:cs typeface="Trebuchet MS"/>
                          <a:sym typeface="Trebuchet MS"/>
                        </a:rPr>
                        <a:t>Replacement of BGRU with TCN</a:t>
                      </a:r>
                      <a:endParaRPr sz="1550" u="none" cap="none" strike="noStrike">
                        <a:latin typeface="Trebuchet MS"/>
                        <a:ea typeface="Trebuchet MS"/>
                        <a:cs typeface="Trebuchet MS"/>
                        <a:sym typeface="Trebuchet MS"/>
                      </a:endParaRPr>
                    </a:p>
                    <a:p>
                      <a:pPr indent="0" lvl="0" marL="5715" marR="0" rtl="0" algn="l">
                        <a:lnSpc>
                          <a:spcPct val="118064"/>
                        </a:lnSpc>
                        <a:spcBef>
                          <a:spcPts val="95"/>
                        </a:spcBef>
                        <a:spcAft>
                          <a:spcPts val="0"/>
                        </a:spcAft>
                        <a:buNone/>
                      </a:pPr>
                      <a:r>
                        <a:rPr lang="en-US" sz="1550" u="none" cap="none" strike="noStrike">
                          <a:latin typeface="Trebuchet MS"/>
                          <a:ea typeface="Trebuchet MS"/>
                          <a:cs typeface="Trebuchet MS"/>
                          <a:sym typeface="Trebuchet MS"/>
                        </a:rPr>
                        <a:t>Cons:</a:t>
                      </a:r>
                      <a:endParaRPr sz="1550" u="none" cap="none" strike="noStrike">
                        <a:latin typeface="Trebuchet MS"/>
                        <a:ea typeface="Trebuchet MS"/>
                        <a:cs typeface="Trebuchet MS"/>
                        <a:sym typeface="Trebuchet MS"/>
                      </a:endParaRPr>
                    </a:p>
                    <a:p>
                      <a:pPr indent="0" lvl="0" marL="100965" marR="0" rtl="0" algn="l">
                        <a:lnSpc>
                          <a:spcPct val="118064"/>
                        </a:lnSpc>
                        <a:spcBef>
                          <a:spcPts val="0"/>
                        </a:spcBef>
                        <a:spcAft>
                          <a:spcPts val="0"/>
                        </a:spcAft>
                        <a:buNone/>
                      </a:pPr>
                      <a:r>
                        <a:rPr lang="en-US" sz="1550" u="none" cap="none" strike="noStrike">
                          <a:latin typeface="Trebuchet MS"/>
                          <a:ea typeface="Trebuchet MS"/>
                          <a:cs typeface="Trebuchet MS"/>
                          <a:sym typeface="Trebuchet MS"/>
                        </a:rPr>
                        <a:t>The framework	ac</a:t>
                      </a:r>
                      <a:endParaRPr sz="1550" u="none" cap="none" strike="noStrike">
                        <a:latin typeface="Trebuchet MS"/>
                        <a:ea typeface="Trebuchet MS"/>
                        <a:cs typeface="Trebuchet MS"/>
                        <a:sym typeface="Trebuchet MS"/>
                      </a:endParaRPr>
                    </a:p>
                    <a:p>
                      <a:pPr indent="0" lvl="0" marL="100965" marR="269875" rtl="0" algn="l">
                        <a:lnSpc>
                          <a:spcPct val="105000"/>
                        </a:lnSpc>
                        <a:spcBef>
                          <a:spcPts val="70"/>
                        </a:spcBef>
                        <a:spcAft>
                          <a:spcPts val="0"/>
                        </a:spcAft>
                        <a:buNone/>
                      </a:pPr>
                      <a:r>
                        <a:rPr lang="en-US" sz="1550" u="none" cap="none" strike="noStrike">
                          <a:latin typeface="Trebuchet MS"/>
                          <a:ea typeface="Trebuchet MS"/>
                          <a:cs typeface="Trebuchet MS"/>
                          <a:sym typeface="Trebuchet MS"/>
                        </a:rPr>
                        <a:t>hieves results on	L RW and LRW-1000</a:t>
                      </a:r>
                      <a:endParaRPr sz="1550" u="none" cap="none" strike="noStrike">
                        <a:latin typeface="Trebuchet MS"/>
                        <a:ea typeface="Trebuchet MS"/>
                        <a:cs typeface="Trebuchet MS"/>
                        <a:sym typeface="Trebuchet MS"/>
                      </a:endParaRPr>
                    </a:p>
                    <a:p>
                      <a:pPr indent="0" lvl="0" marL="100965" marR="0" rtl="0" algn="l">
                        <a:lnSpc>
                          <a:spcPct val="100000"/>
                        </a:lnSpc>
                        <a:spcBef>
                          <a:spcPts val="245"/>
                        </a:spcBef>
                        <a:spcAft>
                          <a:spcPts val="0"/>
                        </a:spcAft>
                        <a:buNone/>
                      </a:pPr>
                      <a:r>
                        <a:rPr lang="en-US" sz="1550" u="none" cap="none" strike="noStrike">
                          <a:latin typeface="Trebuchet MS"/>
                          <a:ea typeface="Trebuchet MS"/>
                          <a:cs typeface="Trebuchet MS"/>
                          <a:sym typeface="Trebuchet MS"/>
                        </a:rPr>
                        <a:t>datasets</a:t>
                      </a:r>
                      <a:endParaRPr sz="1550" u="none" cap="none" strike="noStrike">
                        <a:latin typeface="Trebuchet MS"/>
                        <a:ea typeface="Trebuchet MS"/>
                        <a:cs typeface="Trebuchet MS"/>
                        <a:sym typeface="Trebuchet MS"/>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c>
                  <a:txBody>
                    <a:bodyPr/>
                    <a:lstStyle/>
                    <a:p>
                      <a:pPr indent="0" lvl="0" marL="102870" marR="113664" rtl="0" algn="l">
                        <a:lnSpc>
                          <a:spcPct val="103400"/>
                        </a:lnSpc>
                        <a:spcBef>
                          <a:spcPts val="0"/>
                        </a:spcBef>
                        <a:spcAft>
                          <a:spcPts val="0"/>
                        </a:spcAft>
                        <a:buNone/>
                      </a:pPr>
                      <a:r>
                        <a:rPr lang="en-US" sz="1550" u="none" cap="none" strike="noStrike">
                          <a:latin typeface="Trebuchet MS"/>
                          <a:ea typeface="Trebuchet MS"/>
                          <a:cs typeface="Trebuchet MS"/>
                          <a:sym typeface="Trebuchet MS"/>
                        </a:rPr>
                        <a:t>In conclusion, the developed neural network for lip reading, based on ResNet and GRU networks, demonstrates promising accuracy over 90% on the BBC dataset, while identifying areas for further exploration, such as improved performance with subjects having facial hair.</a:t>
                      </a:r>
                      <a:endParaRPr sz="1550" u="none" cap="none" strike="noStrike">
                        <a:latin typeface="Trebuchet MS"/>
                        <a:ea typeface="Trebuchet MS"/>
                        <a:cs typeface="Trebuchet MS"/>
                        <a:sym typeface="Trebuchet MS"/>
                      </a:endParaRPr>
                    </a:p>
                  </a:txBody>
                  <a:tcPr marT="4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BE9CD"/>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graphicFrame>
        <p:nvGraphicFramePr>
          <p:cNvPr id="239" name="Google Shape;239;p26"/>
          <p:cNvGraphicFramePr/>
          <p:nvPr/>
        </p:nvGraphicFramePr>
        <p:xfrm>
          <a:off x="282270" y="0"/>
          <a:ext cx="3000000" cy="3000000"/>
        </p:xfrm>
        <a:graphic>
          <a:graphicData uri="http://schemas.openxmlformats.org/drawingml/2006/table">
            <a:tbl>
              <a:tblPr bandRow="1" firstRow="1">
                <a:noFill/>
                <a:tableStyleId>{8D087850-A038-4D16-AF0C-077F7C12058B}</a:tableStyleId>
              </a:tblPr>
              <a:tblGrid>
                <a:gridCol w="938525"/>
                <a:gridCol w="1843400"/>
                <a:gridCol w="4147825"/>
                <a:gridCol w="2451725"/>
                <a:gridCol w="2233925"/>
              </a:tblGrid>
              <a:tr h="328300">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B cap="flat" cmpd="sng" w="5715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B cap="flat" cmpd="sng" w="5715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B cap="flat" cmpd="sng" w="5715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B cap="flat" cmpd="sng" w="57150">
                      <a:solidFill>
                        <a:srgbClr val="FFFFFF"/>
                      </a:solidFill>
                      <a:prstDash val="solid"/>
                      <a:round/>
                      <a:headEnd len="sm" w="sm" type="none"/>
                      <a:tailEnd len="sm" w="sm" type="none"/>
                    </a:lnB>
                    <a:solidFill>
                      <a:srgbClr val="90C224"/>
                    </a:solidFill>
                  </a:tcPr>
                </a:tc>
                <a:tc>
                  <a:txBody>
                    <a:bodyPr/>
                    <a:lstStyle/>
                    <a:p>
                      <a:pPr indent="0" lvl="0" marL="0" marR="12065"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B cap="flat" cmpd="sng" w="57150">
                      <a:solidFill>
                        <a:srgbClr val="FFFFFF"/>
                      </a:solidFill>
                      <a:prstDash val="solid"/>
                      <a:round/>
                      <a:headEnd len="sm" w="sm" type="none"/>
                      <a:tailEnd len="sm" w="sm" type="none"/>
                    </a:lnB>
                    <a:solidFill>
                      <a:srgbClr val="90C224"/>
                    </a:solidFill>
                  </a:tcPr>
                </a:tc>
              </a:tr>
              <a:tr h="6529075">
                <a:tc>
                  <a:txBody>
                    <a:bodyPr/>
                    <a:lstStyle/>
                    <a:p>
                      <a:pPr indent="0" lvl="0" marL="95250" marR="33655" rtl="0" algn="l">
                        <a:lnSpc>
                          <a:spcPct val="100800"/>
                        </a:lnSpc>
                        <a:spcBef>
                          <a:spcPts val="0"/>
                        </a:spcBef>
                        <a:spcAft>
                          <a:spcPts val="0"/>
                        </a:spcAft>
                        <a:buNone/>
                      </a:pPr>
                      <a:r>
                        <a:rPr lang="en-US" sz="1800" u="none" cap="none" strike="noStrike">
                          <a:latin typeface="Trebuchet MS"/>
                          <a:ea typeface="Trebuchet MS"/>
                          <a:cs typeface="Trebuchet MS"/>
                          <a:sym typeface="Trebuchet MS"/>
                        </a:rPr>
                        <a:t>Visual Speech Recogn ition: A</a:t>
                      </a:r>
                      <a:endParaRPr sz="1800" u="none" cap="none" strike="noStrike">
                        <a:latin typeface="Trebuchet MS"/>
                        <a:ea typeface="Trebuchet MS"/>
                        <a:cs typeface="Trebuchet MS"/>
                        <a:sym typeface="Trebuchet MS"/>
                      </a:endParaRPr>
                    </a:p>
                    <a:p>
                      <a:pPr indent="142875" lvl="0" marL="95250" marR="20955" rtl="0" algn="l">
                        <a:lnSpc>
                          <a:spcPct val="121111"/>
                        </a:lnSpc>
                        <a:spcBef>
                          <a:spcPts val="0"/>
                        </a:spcBef>
                        <a:spcAft>
                          <a:spcPts val="0"/>
                        </a:spcAft>
                        <a:buNone/>
                      </a:pPr>
                      <a:r>
                        <a:rPr lang="en-US" sz="1800" u="none" cap="none" strike="noStrike">
                          <a:latin typeface="Trebuchet MS"/>
                          <a:ea typeface="Trebuchet MS"/>
                          <a:cs typeface="Trebuchet MS"/>
                          <a:sym typeface="Trebuchet MS"/>
                        </a:rPr>
                        <a:t>Deep Learnin g	Appr</a:t>
                      </a:r>
                      <a:endParaRPr sz="1800" u="none" cap="none" strike="noStrike">
                        <a:latin typeface="Trebuchet MS"/>
                        <a:ea typeface="Trebuchet MS"/>
                        <a:cs typeface="Trebuchet MS"/>
                        <a:sym typeface="Trebuchet MS"/>
                      </a:endParaRPr>
                    </a:p>
                    <a:p>
                      <a:pPr indent="0" lvl="0" marL="95250" marR="20955" rtl="0" algn="l">
                        <a:lnSpc>
                          <a:spcPct val="116666"/>
                        </a:lnSpc>
                        <a:spcBef>
                          <a:spcPts val="55"/>
                        </a:spcBef>
                        <a:spcAft>
                          <a:spcPts val="0"/>
                        </a:spcAft>
                        <a:buNone/>
                      </a:pPr>
                      <a:r>
                        <a:rPr lang="en-US" sz="1800" u="none" cap="none" strike="noStrike">
                          <a:latin typeface="Trebuchet MS"/>
                          <a:ea typeface="Trebuchet MS"/>
                          <a:cs typeface="Trebuchet MS"/>
                          <a:sym typeface="Trebuchet MS"/>
                        </a:rPr>
                        <a:t>oach(20 20)</a:t>
                      </a:r>
                      <a:endParaRPr sz="1800" u="none" cap="none" strike="noStrike">
                        <a:latin typeface="Trebuchet MS"/>
                        <a:ea typeface="Trebuchet MS"/>
                        <a:cs typeface="Trebuchet MS"/>
                        <a:sym typeface="Trebuchet MS"/>
                      </a:endParaRPr>
                    </a:p>
                  </a:txBody>
                  <a:tcPr marT="26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57150">
                      <a:solidFill>
                        <a:srgbClr val="FFFFFF"/>
                      </a:solidFill>
                      <a:prstDash val="solid"/>
                      <a:round/>
                      <a:headEnd len="sm" w="sm" type="none"/>
                      <a:tailEnd len="sm" w="sm" type="none"/>
                    </a:lnT>
                    <a:solidFill>
                      <a:srgbClr val="DBE9CD"/>
                    </a:solidFill>
                  </a:tcPr>
                </a:tc>
                <a:tc>
                  <a:txBody>
                    <a:bodyPr/>
                    <a:lstStyle/>
                    <a:p>
                      <a:pPr indent="0" lvl="0" marL="635" marR="278130" rtl="0" algn="l">
                        <a:lnSpc>
                          <a:spcPct val="100200"/>
                        </a:lnSpc>
                        <a:spcBef>
                          <a:spcPts val="0"/>
                        </a:spcBef>
                        <a:spcAft>
                          <a:spcPts val="0"/>
                        </a:spcAft>
                        <a:buNone/>
                      </a:pPr>
                      <a:r>
                        <a:rPr lang="en-US" sz="1800" u="none" cap="none" strike="noStrike">
                          <a:latin typeface="Calibri"/>
                          <a:ea typeface="Calibri"/>
                          <a:cs typeface="Calibri"/>
                          <a:sym typeface="Calibri"/>
                        </a:rPr>
                        <a:t>1.end-to-end approach 2.Scalability and Generalization 3.Evaluation Metrics and Benchmarking</a:t>
                      </a:r>
                      <a:endParaRPr sz="1800" u="none" cap="none" strike="noStrike">
                        <a:latin typeface="Calibri"/>
                        <a:ea typeface="Calibri"/>
                        <a:cs typeface="Calibri"/>
                        <a:sym typeface="Calibri"/>
                      </a:endParaRPr>
                    </a:p>
                  </a:txBody>
                  <a:tcPr marT="17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57150">
                      <a:solidFill>
                        <a:srgbClr val="FFFFFF"/>
                      </a:solidFill>
                      <a:prstDash val="solid"/>
                      <a:round/>
                      <a:headEnd len="sm" w="sm" type="none"/>
                      <a:tailEnd len="sm" w="sm" type="none"/>
                    </a:lnT>
                    <a:solidFill>
                      <a:srgbClr val="DBE9CD"/>
                    </a:solidFill>
                  </a:tcPr>
                </a:tc>
                <a:tc>
                  <a:txBody>
                    <a:bodyPr/>
                    <a:lstStyle/>
                    <a:p>
                      <a:pPr indent="57149" lvl="0" marL="97155" marR="219709" rtl="0" algn="l">
                        <a:lnSpc>
                          <a:spcPct val="107000"/>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The proposed visual speech recognition a pproach has	used the concept of deep learning to perform word-</a:t>
                      </a:r>
                      <a:endParaRPr sz="1550" u="none" cap="none" strike="noStrike">
                        <a:latin typeface="Trebuchet MS"/>
                        <a:ea typeface="Trebuchet MS"/>
                        <a:cs typeface="Trebuchet MS"/>
                        <a:sym typeface="Trebuchet MS"/>
                      </a:endParaRPr>
                    </a:p>
                    <a:p>
                      <a:pPr indent="0" lvl="0" marL="97155" marR="201295" rtl="0" algn="l">
                        <a:lnSpc>
                          <a:spcPct val="104900"/>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level	classification. ResNet architecture i sused with 3D  convolution layers as the e</a:t>
                      </a:r>
                      <a:endParaRPr sz="1550" u="none" cap="none" strike="noStrike">
                        <a:latin typeface="Trebuchet MS"/>
                        <a:ea typeface="Trebuchet MS"/>
                        <a:cs typeface="Trebuchet MS"/>
                        <a:sym typeface="Trebuchet MS"/>
                      </a:endParaRPr>
                    </a:p>
                    <a:p>
                      <a:pPr indent="0" lvl="0" marL="97155" marR="266700" rtl="0" algn="l">
                        <a:lnSpc>
                          <a:spcPct val="109000"/>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ncoder The two major aspects of Visual S peech Recognition are Natural Language Processing (NLP) and Computer Vision (CV). The proposed approach consists of</a:t>
                      </a:r>
                      <a:endParaRPr sz="1550" u="none" cap="none" strike="noStrike">
                        <a:latin typeface="Trebuchet MS"/>
                        <a:ea typeface="Trebuchet MS"/>
                        <a:cs typeface="Trebuchet MS"/>
                        <a:sym typeface="Trebuchet MS"/>
                      </a:endParaRPr>
                    </a:p>
                    <a:p>
                      <a:pPr indent="0" lvl="0" marL="97155" marR="292735" rtl="0" algn="l">
                        <a:lnSpc>
                          <a:spcPct val="100899"/>
                        </a:lnSpc>
                        <a:spcBef>
                          <a:spcPts val="5"/>
                        </a:spcBef>
                        <a:spcAft>
                          <a:spcPts val="0"/>
                        </a:spcAft>
                        <a:buNone/>
                      </a:pPr>
                      <a:r>
                        <a:rPr lang="en-US" sz="1550" u="none" cap="none" strike="noStrike">
                          <a:solidFill>
                            <a:srgbClr val="374151"/>
                          </a:solidFill>
                          <a:latin typeface="Trebuchet MS"/>
                          <a:ea typeface="Trebuchet MS"/>
                          <a:cs typeface="Trebuchet MS"/>
                          <a:sym typeface="Trebuchet MS"/>
                        </a:rPr>
                        <a:t>3 phases which	are preparing the datase t, lip detection, and feature</a:t>
                      </a:r>
                      <a:endParaRPr sz="1550" u="none" cap="none" strike="noStrike">
                        <a:latin typeface="Trebuchet MS"/>
                        <a:ea typeface="Trebuchet MS"/>
                        <a:cs typeface="Trebuchet MS"/>
                        <a:sym typeface="Trebuchet MS"/>
                      </a:endParaRPr>
                    </a:p>
                    <a:p>
                      <a:pPr indent="0" lvl="0" marL="97155" marR="274955" rtl="0" algn="just">
                        <a:lnSpc>
                          <a:spcPct val="100899"/>
                        </a:lnSpc>
                        <a:spcBef>
                          <a:spcPts val="75"/>
                        </a:spcBef>
                        <a:spcAft>
                          <a:spcPts val="0"/>
                        </a:spcAft>
                        <a:buNone/>
                      </a:pPr>
                      <a:r>
                        <a:rPr lang="en-US" sz="1550" u="none" cap="none" strike="noStrike">
                          <a:solidFill>
                            <a:srgbClr val="374151"/>
                          </a:solidFill>
                          <a:latin typeface="Trebuchet MS"/>
                          <a:ea typeface="Trebuchet MS"/>
                          <a:cs typeface="Trebuchet MS"/>
                          <a:sym typeface="Trebuchet MS"/>
                        </a:rPr>
                        <a:t>extraction and prediction on unseen visu al data. The  input is given as a video fro m where the model extracts</a:t>
                      </a:r>
                      <a:endParaRPr sz="1550" u="none" cap="none" strike="noStrike">
                        <a:latin typeface="Trebuchet MS"/>
                        <a:ea typeface="Trebuchet MS"/>
                        <a:cs typeface="Trebuchet MS"/>
                        <a:sym typeface="Trebuchet MS"/>
                      </a:endParaRPr>
                    </a:p>
                    <a:p>
                      <a:pPr indent="0" lvl="0" marL="97155" marR="386715" rtl="0" algn="just">
                        <a:lnSpc>
                          <a:spcPct val="100899"/>
                        </a:lnSpc>
                        <a:spcBef>
                          <a:spcPts val="80"/>
                        </a:spcBef>
                        <a:spcAft>
                          <a:spcPts val="0"/>
                        </a:spcAft>
                        <a:buNone/>
                      </a:pPr>
                      <a:r>
                        <a:rPr lang="en-US" sz="1550" u="none" cap="none" strike="noStrike">
                          <a:solidFill>
                            <a:srgbClr val="374151"/>
                          </a:solidFill>
                          <a:latin typeface="Trebuchet MS"/>
                          <a:ea typeface="Trebuchet MS"/>
                          <a:cs typeface="Trebuchet MS"/>
                          <a:sym typeface="Trebuchet MS"/>
                        </a:rPr>
                        <a:t>the spatial and temporal features for pr ediction.</a:t>
                      </a:r>
                      <a:endParaRPr sz="1550" u="none" cap="none" strike="noStrike">
                        <a:latin typeface="Trebuchet MS"/>
                        <a:ea typeface="Trebuchet MS"/>
                        <a:cs typeface="Trebuchet MS"/>
                        <a:sym typeface="Trebuchet MS"/>
                      </a:endParaRPr>
                    </a:p>
                    <a:p>
                      <a:pPr indent="0" lvl="0" marL="1905" marR="0" rtl="0" algn="just">
                        <a:lnSpc>
                          <a:spcPct val="103000"/>
                        </a:lnSpc>
                        <a:spcBef>
                          <a:spcPts val="35"/>
                        </a:spcBef>
                        <a:spcAft>
                          <a:spcPts val="0"/>
                        </a:spcAft>
                        <a:buNone/>
                      </a:pPr>
                      <a:r>
                        <a:rPr lang="en-US" sz="1550" u="none" cap="none" strike="noStrike">
                          <a:solidFill>
                            <a:srgbClr val="374151"/>
                          </a:solidFill>
                          <a:latin typeface="Trebuchet MS"/>
                          <a:ea typeface="Trebuchet MS"/>
                          <a:cs typeface="Trebuchet MS"/>
                          <a:sym typeface="Trebuchet MS"/>
                        </a:rPr>
                        <a:t>OpenCV and a machine learning model is use d for the  preparation of the dataset. Here, t he main focus is to  extract the</a:t>
                      </a:r>
                      <a:endParaRPr sz="1550" u="none" cap="none" strike="noStrike">
                        <a:latin typeface="Trebuchet MS"/>
                        <a:ea typeface="Trebuchet MS"/>
                        <a:cs typeface="Trebuchet MS"/>
                        <a:sym typeface="Trebuchet MS"/>
                      </a:endParaRPr>
                    </a:p>
                    <a:p>
                      <a:pPr indent="0" lvl="0" marL="1905" marR="0" rtl="0" algn="just">
                        <a:lnSpc>
                          <a:spcPct val="100000"/>
                        </a:lnSpc>
                        <a:spcBef>
                          <a:spcPts val="15"/>
                        </a:spcBef>
                        <a:spcAft>
                          <a:spcPts val="0"/>
                        </a:spcAft>
                        <a:buNone/>
                      </a:pPr>
                      <a:r>
                        <a:rPr lang="en-US" sz="1550" u="none" cap="none" strike="noStrike">
                          <a:solidFill>
                            <a:srgbClr val="374151"/>
                          </a:solidFill>
                          <a:latin typeface="Trebuchet MS"/>
                          <a:ea typeface="Trebuchet MS"/>
                          <a:cs typeface="Trebuchet MS"/>
                          <a:sym typeface="Trebuchet MS"/>
                        </a:rPr>
                        <a:t>Region of Interest (ROI)</a:t>
                      </a:r>
                      <a:endParaRPr sz="1550" u="none" cap="none" strike="noStrike">
                        <a:latin typeface="Trebuchet MS"/>
                        <a:ea typeface="Trebuchet MS"/>
                        <a:cs typeface="Trebuchet MS"/>
                        <a:sym typeface="Trebuchet MS"/>
                      </a:endParaRPr>
                    </a:p>
                    <a:p>
                      <a:pPr indent="0" lvl="0" marL="1905" marR="0" rtl="0" algn="just">
                        <a:lnSpc>
                          <a:spcPct val="100000"/>
                        </a:lnSpc>
                        <a:spcBef>
                          <a:spcPts val="95"/>
                        </a:spcBef>
                        <a:spcAft>
                          <a:spcPts val="0"/>
                        </a:spcAft>
                        <a:buNone/>
                      </a:pPr>
                      <a:r>
                        <a:rPr lang="en-US" sz="1550" u="none" cap="none" strike="noStrike">
                          <a:solidFill>
                            <a:srgbClr val="374151"/>
                          </a:solidFill>
                          <a:latin typeface="Trebuchet MS"/>
                          <a:ea typeface="Trebuchet MS"/>
                          <a:cs typeface="Trebuchet MS"/>
                          <a:sym typeface="Trebuchet MS"/>
                        </a:rPr>
                        <a:t>i.e. the area around  the lips.</a:t>
                      </a:r>
                      <a:endParaRPr sz="1550" u="none" cap="none" strike="noStrike">
                        <a:latin typeface="Trebuchet MS"/>
                        <a:ea typeface="Trebuchet MS"/>
                        <a:cs typeface="Trebuchet MS"/>
                        <a:sym typeface="Trebuchet MS"/>
                      </a:endParaRPr>
                    </a:p>
                    <a:p>
                      <a:pPr indent="0" lvl="0" marL="1905" marR="0" rtl="0" algn="l">
                        <a:lnSpc>
                          <a:spcPct val="100000"/>
                        </a:lnSpc>
                        <a:spcBef>
                          <a:spcPts val="90"/>
                        </a:spcBef>
                        <a:spcAft>
                          <a:spcPts val="0"/>
                        </a:spcAft>
                        <a:buNone/>
                      </a:pPr>
                      <a:r>
                        <a:rPr lang="en-US" sz="1550" u="none" cap="none" strike="noStrike">
                          <a:solidFill>
                            <a:srgbClr val="374151"/>
                          </a:solidFill>
                          <a:latin typeface="Trebuchet MS"/>
                          <a:ea typeface="Trebuchet MS"/>
                          <a:cs typeface="Trebuchet MS"/>
                          <a:sym typeface="Trebuchet MS"/>
                        </a:rPr>
                        <a:t>The proposed model has</a:t>
                      </a:r>
                      <a:endParaRPr sz="1550" u="none" cap="none" strike="noStrike">
                        <a:latin typeface="Trebuchet MS"/>
                        <a:ea typeface="Trebuchet MS"/>
                        <a:cs typeface="Trebuchet MS"/>
                        <a:sym typeface="Trebuchet MS"/>
                      </a:endParaRPr>
                    </a:p>
                    <a:p>
                      <a:pPr indent="0" lvl="0" marL="1905" marR="77470" rtl="0" algn="l">
                        <a:lnSpc>
                          <a:spcPct val="125806"/>
                        </a:lnSpc>
                        <a:spcBef>
                          <a:spcPts val="10"/>
                        </a:spcBef>
                        <a:spcAft>
                          <a:spcPts val="0"/>
                        </a:spcAft>
                        <a:buNone/>
                      </a:pPr>
                      <a:r>
                        <a:rPr lang="en-US" sz="1550" u="none" cap="none" strike="noStrike">
                          <a:solidFill>
                            <a:srgbClr val="374151"/>
                          </a:solidFill>
                          <a:latin typeface="Trebuchet MS"/>
                          <a:ea typeface="Trebuchet MS"/>
                          <a:cs typeface="Trebuchet MS"/>
                          <a:sym typeface="Trebuchet MS"/>
                        </a:rPr>
                        <a:t>been deployed on a  local server to test vari ous</a:t>
                      </a:r>
                      <a:endParaRPr sz="1550" u="none" cap="none" strike="noStrike">
                        <a:latin typeface="Trebuchet MS"/>
                        <a:ea typeface="Trebuchet MS"/>
                        <a:cs typeface="Trebuchet MS"/>
                        <a:sym typeface="Trebuchet MS"/>
                      </a:endParaRPr>
                    </a:p>
                    <a:p>
                      <a:pPr indent="0" lvl="0" marL="1905" marR="0" rtl="0" algn="l">
                        <a:lnSpc>
                          <a:spcPct val="116129"/>
                        </a:lnSpc>
                        <a:spcBef>
                          <a:spcPts val="0"/>
                        </a:spcBef>
                        <a:spcAft>
                          <a:spcPts val="0"/>
                        </a:spcAft>
                        <a:buNone/>
                      </a:pPr>
                      <a:r>
                        <a:rPr lang="en-US" sz="1550" u="none" cap="none" strike="noStrike">
                          <a:solidFill>
                            <a:srgbClr val="374151"/>
                          </a:solidFill>
                          <a:latin typeface="Trebuchet MS"/>
                          <a:ea typeface="Trebuchet MS"/>
                          <a:cs typeface="Trebuchet MS"/>
                          <a:sym typeface="Trebuchet MS"/>
                        </a:rPr>
                        <a:t>video inputs. The model is further trained b</a:t>
                      </a:r>
                      <a:endParaRPr sz="1550" u="none" cap="none" strike="noStrike">
                        <a:latin typeface="Trebuchet MS"/>
                        <a:ea typeface="Trebuchet MS"/>
                        <a:cs typeface="Trebuchet MS"/>
                        <a:sym typeface="Trebuchet MS"/>
                      </a:endParaRPr>
                    </a:p>
                    <a:p>
                      <a:pPr indent="0" lvl="0" marL="1905" marR="0" rtl="0" algn="l">
                        <a:lnSpc>
                          <a:spcPct val="100000"/>
                        </a:lnSpc>
                        <a:spcBef>
                          <a:spcPts val="15"/>
                        </a:spcBef>
                        <a:spcAft>
                          <a:spcPts val="0"/>
                        </a:spcAft>
                        <a:buNone/>
                      </a:pPr>
                      <a:r>
                        <a:rPr lang="en-US" sz="1550" u="none" cap="none" strike="noStrike">
                          <a:solidFill>
                            <a:srgbClr val="374151"/>
                          </a:solidFill>
                          <a:latin typeface="Trebuchet MS"/>
                          <a:ea typeface="Trebuchet MS"/>
                          <a:cs typeface="Trebuchet MS"/>
                          <a:sym typeface="Trebuchet MS"/>
                        </a:rPr>
                        <a:t>y extending the vocabulary.</a:t>
                      </a:r>
                      <a:endParaRPr sz="1550" u="none" cap="none" strike="noStrike">
                        <a:latin typeface="Trebuchet MS"/>
                        <a:ea typeface="Trebuchet MS"/>
                        <a:cs typeface="Trebuchet MS"/>
                        <a:sym typeface="Trebuchet MS"/>
                      </a:endParaRPr>
                    </a:p>
                  </a:txBody>
                  <a:tcPr marT="13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57150">
                      <a:solidFill>
                        <a:srgbClr val="FFFFFF"/>
                      </a:solidFill>
                      <a:prstDash val="solid"/>
                      <a:round/>
                      <a:headEnd len="sm" w="sm" type="none"/>
                      <a:tailEnd len="sm" w="sm" type="none"/>
                    </a:lnT>
                    <a:solidFill>
                      <a:srgbClr val="DBE9CD"/>
                    </a:solidFill>
                  </a:tcPr>
                </a:tc>
                <a:tc>
                  <a:txBody>
                    <a:bodyPr/>
                    <a:lstStyle/>
                    <a:p>
                      <a:pPr indent="0" lvl="0" marL="100965" marR="0" rtl="0" algn="l">
                        <a:lnSpc>
                          <a:spcPct val="100000"/>
                        </a:lnSpc>
                        <a:spcBef>
                          <a:spcPts val="0"/>
                        </a:spcBef>
                        <a:spcAft>
                          <a:spcPts val="0"/>
                        </a:spcAft>
                        <a:buNone/>
                      </a:pPr>
                      <a:r>
                        <a:rPr lang="en-US" sz="1550" u="none" cap="none" strike="noStrike">
                          <a:latin typeface="Trebuchet MS"/>
                          <a:ea typeface="Trebuchet MS"/>
                          <a:cs typeface="Trebuchet MS"/>
                          <a:sym typeface="Trebuchet MS"/>
                        </a:rPr>
                        <a:t>Pros</a:t>
                      </a:r>
                      <a:endParaRPr sz="1550" u="none" cap="none" strike="noStrike">
                        <a:latin typeface="Trebuchet MS"/>
                        <a:ea typeface="Trebuchet MS"/>
                        <a:cs typeface="Trebuchet MS"/>
                        <a:sym typeface="Trebuchet MS"/>
                      </a:endParaRPr>
                    </a:p>
                    <a:p>
                      <a:pPr indent="-189230" lvl="0" marL="290195" marR="0" rtl="0" algn="l">
                        <a:lnSpc>
                          <a:spcPct val="100000"/>
                        </a:lnSpc>
                        <a:spcBef>
                          <a:spcPts val="15"/>
                        </a:spcBef>
                        <a:spcAft>
                          <a:spcPts val="0"/>
                        </a:spcAft>
                        <a:buSzPts val="1450"/>
                        <a:buFont typeface="Trebuchet MS"/>
                        <a:buAutoNum type="arabicPeriod"/>
                      </a:pPr>
                      <a:r>
                        <a:rPr b="1" lang="en-US" sz="1550" u="none" cap="none" strike="noStrike">
                          <a:latin typeface="Trebuchet MS"/>
                          <a:ea typeface="Trebuchet MS"/>
                          <a:cs typeface="Trebuchet MS"/>
                          <a:sym typeface="Trebuchet MS"/>
                        </a:rPr>
                        <a:t>Multimodal Approach</a:t>
                      </a:r>
                      <a:endParaRPr sz="1550" u="none" cap="none" strike="noStrike">
                        <a:latin typeface="Trebuchet MS"/>
                        <a:ea typeface="Trebuchet MS"/>
                        <a:cs typeface="Trebuchet MS"/>
                        <a:sym typeface="Trebuchet MS"/>
                      </a:endParaRPr>
                    </a:p>
                    <a:p>
                      <a:pPr indent="-92074" lvl="0" marL="100965" marR="290830" rtl="0" algn="l">
                        <a:lnSpc>
                          <a:spcPct val="101000"/>
                        </a:lnSpc>
                        <a:spcBef>
                          <a:spcPts val="75"/>
                        </a:spcBef>
                        <a:spcAft>
                          <a:spcPts val="0"/>
                        </a:spcAft>
                        <a:buSzPts val="1450"/>
                        <a:buFont typeface="Trebuchet MS"/>
                        <a:buAutoNum type="arabicPeriod"/>
                      </a:pPr>
                      <a:r>
                        <a:rPr b="1" lang="en-US" sz="1550" u="none" cap="none" strike="noStrike">
                          <a:latin typeface="Trebuchet MS"/>
                          <a:ea typeface="Trebuchet MS"/>
                          <a:cs typeface="Trebuchet MS"/>
                          <a:sym typeface="Trebuchet MS"/>
                        </a:rPr>
                        <a:t>	Use of Large Dataset 3.Encoder-</a:t>
                      </a:r>
                      <a:endParaRPr sz="1550" u="none" cap="none" strike="noStrike">
                        <a:latin typeface="Trebuchet MS"/>
                        <a:ea typeface="Trebuchet MS"/>
                        <a:cs typeface="Trebuchet MS"/>
                        <a:sym typeface="Trebuchet MS"/>
                      </a:endParaRPr>
                    </a:p>
                    <a:p>
                      <a:pPr indent="0" lvl="0" marL="100965" marR="370840" rtl="0" algn="l">
                        <a:lnSpc>
                          <a:spcPct val="104900"/>
                        </a:lnSpc>
                        <a:spcBef>
                          <a:spcPts val="5"/>
                        </a:spcBef>
                        <a:spcAft>
                          <a:spcPts val="0"/>
                        </a:spcAft>
                        <a:buNone/>
                      </a:pPr>
                      <a:r>
                        <a:rPr b="1" lang="en-US" sz="1550" u="none" cap="none" strike="noStrike">
                          <a:latin typeface="Trebuchet MS"/>
                          <a:ea typeface="Trebuchet MS"/>
                          <a:cs typeface="Trebuchet MS"/>
                          <a:sym typeface="Trebuchet MS"/>
                        </a:rPr>
                        <a:t>Decoder	Architectur e</a:t>
                      </a:r>
                      <a:endParaRPr sz="1550" u="none" cap="none" strike="noStrike">
                        <a:latin typeface="Trebuchet MS"/>
                        <a:ea typeface="Trebuchet MS"/>
                        <a:cs typeface="Trebuchet MS"/>
                        <a:sym typeface="Trebuchet MS"/>
                      </a:endParaRPr>
                    </a:p>
                    <a:p>
                      <a:pPr indent="0" lvl="0" marL="0" marR="0" rtl="0" algn="l">
                        <a:lnSpc>
                          <a:spcPct val="100000"/>
                        </a:lnSpc>
                        <a:spcBef>
                          <a:spcPts val="484"/>
                        </a:spcBef>
                        <a:spcAft>
                          <a:spcPts val="0"/>
                        </a:spcAft>
                        <a:buNone/>
                      </a:pPr>
                      <a:r>
                        <a:t/>
                      </a:r>
                      <a:endParaRPr sz="1550" u="none" cap="none" strike="noStrike">
                        <a:latin typeface="Times New Roman"/>
                        <a:ea typeface="Times New Roman"/>
                        <a:cs typeface="Times New Roman"/>
                        <a:sym typeface="Times New Roman"/>
                      </a:endParaRPr>
                    </a:p>
                    <a:p>
                      <a:pPr indent="0" lvl="0" marL="100965" marR="0" rtl="0" algn="l">
                        <a:lnSpc>
                          <a:spcPct val="100000"/>
                        </a:lnSpc>
                        <a:spcBef>
                          <a:spcPts val="0"/>
                        </a:spcBef>
                        <a:spcAft>
                          <a:spcPts val="0"/>
                        </a:spcAft>
                        <a:buNone/>
                      </a:pPr>
                      <a:r>
                        <a:rPr b="1" lang="en-US" sz="1550" u="none" cap="none" strike="noStrike">
                          <a:latin typeface="Trebuchet MS"/>
                          <a:ea typeface="Trebuchet MS"/>
                          <a:cs typeface="Trebuchet MS"/>
                          <a:sym typeface="Trebuchet MS"/>
                        </a:rPr>
                        <a:t>Cons:</a:t>
                      </a:r>
                      <a:endParaRPr sz="1550" u="none" cap="none" strike="noStrike">
                        <a:latin typeface="Trebuchet MS"/>
                        <a:ea typeface="Trebuchet MS"/>
                        <a:cs typeface="Trebuchet MS"/>
                        <a:sym typeface="Trebuchet MS"/>
                      </a:endParaRPr>
                    </a:p>
                    <a:p>
                      <a:pPr indent="0" lvl="0" marL="5080" marR="15875" rtl="0" algn="l">
                        <a:lnSpc>
                          <a:spcPct val="125806"/>
                        </a:lnSpc>
                        <a:spcBef>
                          <a:spcPts val="5"/>
                        </a:spcBef>
                        <a:spcAft>
                          <a:spcPts val="0"/>
                        </a:spcAft>
                        <a:buNone/>
                      </a:pPr>
                      <a:r>
                        <a:rPr b="1" lang="en-US" sz="1550" u="none" cap="none" strike="noStrike">
                          <a:latin typeface="Trebuchet MS"/>
                          <a:ea typeface="Trebuchet MS"/>
                          <a:cs typeface="Trebuchet MS"/>
                          <a:sym typeface="Trebuchet MS"/>
                        </a:rPr>
                        <a:t>Vanishing Gradient	Probl em: </a:t>
                      </a:r>
                      <a:r>
                        <a:rPr lang="en-US" sz="1550" u="none" cap="none" strike="noStrike">
                          <a:latin typeface="Trebuchet MS"/>
                          <a:ea typeface="Trebuchet MS"/>
                          <a:cs typeface="Trebuchet MS"/>
                          <a:sym typeface="Trebuchet MS"/>
                        </a:rPr>
                        <a:t>training	difficulties, especially when	using</a:t>
                      </a:r>
                      <a:endParaRPr sz="1550" u="none" cap="none" strike="noStrike">
                        <a:latin typeface="Trebuchet MS"/>
                        <a:ea typeface="Trebuchet MS"/>
                        <a:cs typeface="Trebuchet MS"/>
                        <a:sym typeface="Trebuchet MS"/>
                      </a:endParaRPr>
                    </a:p>
                    <a:p>
                      <a:pPr indent="0" lvl="0" marL="5080" marR="0" rtl="0" algn="l">
                        <a:lnSpc>
                          <a:spcPct val="116451"/>
                        </a:lnSpc>
                        <a:spcBef>
                          <a:spcPts val="0"/>
                        </a:spcBef>
                        <a:spcAft>
                          <a:spcPts val="0"/>
                        </a:spcAft>
                        <a:buNone/>
                      </a:pPr>
                      <a:r>
                        <a:rPr lang="en-US" sz="1550" u="none" cap="none" strike="noStrike">
                          <a:latin typeface="Trebuchet MS"/>
                          <a:ea typeface="Trebuchet MS"/>
                          <a:cs typeface="Trebuchet MS"/>
                          <a:sym typeface="Trebuchet MS"/>
                        </a:rPr>
                        <a:t>deep</a:t>
                      </a:r>
                      <a:endParaRPr sz="1550" u="none" cap="none" strike="noStrike">
                        <a:latin typeface="Trebuchet MS"/>
                        <a:ea typeface="Trebuchet MS"/>
                        <a:cs typeface="Trebuchet MS"/>
                        <a:sym typeface="Trebuchet MS"/>
                      </a:endParaRPr>
                    </a:p>
                    <a:p>
                      <a:pPr indent="0" lvl="0" marL="5080" marR="0" rtl="0" algn="l">
                        <a:lnSpc>
                          <a:spcPct val="100000"/>
                        </a:lnSpc>
                        <a:spcBef>
                          <a:spcPts val="95"/>
                        </a:spcBef>
                        <a:spcAft>
                          <a:spcPts val="0"/>
                        </a:spcAft>
                        <a:buNone/>
                      </a:pPr>
                      <a:r>
                        <a:rPr lang="en-US" sz="1550" u="none" cap="none" strike="noStrike">
                          <a:latin typeface="Trebuchet MS"/>
                          <a:ea typeface="Trebuchet MS"/>
                          <a:cs typeface="Trebuchet MS"/>
                          <a:sym typeface="Trebuchet MS"/>
                        </a:rPr>
                        <a:t>learning models	with man</a:t>
                      </a:r>
                      <a:endParaRPr sz="1550" u="none" cap="none" strike="noStrike">
                        <a:latin typeface="Trebuchet MS"/>
                        <a:ea typeface="Trebuchet MS"/>
                        <a:cs typeface="Trebuchet MS"/>
                        <a:sym typeface="Trebuchet MS"/>
                      </a:endParaRPr>
                    </a:p>
                    <a:p>
                      <a:pPr indent="0" lvl="0" marL="5080" marR="0" rtl="0" algn="l">
                        <a:lnSpc>
                          <a:spcPct val="100000"/>
                        </a:lnSpc>
                        <a:spcBef>
                          <a:spcPts val="15"/>
                        </a:spcBef>
                        <a:spcAft>
                          <a:spcPts val="0"/>
                        </a:spcAft>
                        <a:buNone/>
                      </a:pPr>
                      <a:r>
                        <a:rPr lang="en-US" sz="1550" u="none" cap="none" strike="noStrike">
                          <a:latin typeface="Trebuchet MS"/>
                          <a:ea typeface="Trebuchet MS"/>
                          <a:cs typeface="Trebuchet MS"/>
                          <a:sym typeface="Trebuchet MS"/>
                        </a:rPr>
                        <a:t>y layers.</a:t>
                      </a:r>
                      <a:endParaRPr sz="1550" u="none" cap="none" strike="noStrike">
                        <a:latin typeface="Trebuchet MS"/>
                        <a:ea typeface="Trebuchet MS"/>
                        <a:cs typeface="Trebuchet MS"/>
                        <a:sym typeface="Trebuchet MS"/>
                      </a:endParaRPr>
                    </a:p>
                    <a:p>
                      <a:pPr indent="0" lvl="0" marL="5080" marR="0" rtl="0" algn="l">
                        <a:lnSpc>
                          <a:spcPct val="100000"/>
                        </a:lnSpc>
                        <a:spcBef>
                          <a:spcPts val="95"/>
                        </a:spcBef>
                        <a:spcAft>
                          <a:spcPts val="0"/>
                        </a:spcAft>
                        <a:buNone/>
                      </a:pPr>
                      <a:r>
                        <a:rPr b="1" lang="en-US" sz="1550" u="none" cap="none" strike="noStrike">
                          <a:latin typeface="Trebuchet MS"/>
                          <a:ea typeface="Trebuchet MS"/>
                          <a:cs typeface="Trebuchet MS"/>
                          <a:sym typeface="Trebuchet MS"/>
                        </a:rPr>
                        <a:t>Resource</a:t>
                      </a:r>
                      <a:endParaRPr sz="1550" u="none" cap="none" strike="noStrike">
                        <a:latin typeface="Trebuchet MS"/>
                        <a:ea typeface="Trebuchet MS"/>
                        <a:cs typeface="Trebuchet MS"/>
                        <a:sym typeface="Trebuchet MS"/>
                      </a:endParaRPr>
                    </a:p>
                    <a:p>
                      <a:pPr indent="0" lvl="0" marL="100965" marR="64135" rtl="0" algn="l">
                        <a:lnSpc>
                          <a:spcPct val="101000"/>
                        </a:lnSpc>
                        <a:spcBef>
                          <a:spcPts val="75"/>
                        </a:spcBef>
                        <a:spcAft>
                          <a:spcPts val="0"/>
                        </a:spcAft>
                        <a:buNone/>
                      </a:pPr>
                      <a:r>
                        <a:rPr b="1" lang="en-US" sz="1550" u="none" cap="none" strike="noStrike">
                          <a:latin typeface="Trebuchet MS"/>
                          <a:ea typeface="Trebuchet MS"/>
                          <a:cs typeface="Trebuchet MS"/>
                          <a:sym typeface="Trebuchet MS"/>
                        </a:rPr>
                        <a:t>Requirements: </a:t>
                      </a:r>
                      <a:r>
                        <a:rPr lang="en-US" sz="1550" u="none" cap="none" strike="noStrike">
                          <a:latin typeface="Trebuchet MS"/>
                          <a:ea typeface="Trebuchet MS"/>
                          <a:cs typeface="Trebuchet MS"/>
                          <a:sym typeface="Trebuchet MS"/>
                        </a:rPr>
                        <a:t>ResNet a nd</a:t>
                      </a:r>
                      <a:endParaRPr sz="1550" u="none" cap="none" strike="noStrike">
                        <a:latin typeface="Trebuchet MS"/>
                        <a:ea typeface="Trebuchet MS"/>
                        <a:cs typeface="Trebuchet MS"/>
                        <a:sym typeface="Trebuchet MS"/>
                      </a:endParaRPr>
                    </a:p>
                    <a:p>
                      <a:pPr indent="0" lvl="0" marL="100965" marR="330200" rtl="0" algn="l">
                        <a:lnSpc>
                          <a:spcPct val="105000"/>
                        </a:lnSpc>
                        <a:spcBef>
                          <a:spcPts val="0"/>
                        </a:spcBef>
                        <a:spcAft>
                          <a:spcPts val="0"/>
                        </a:spcAft>
                        <a:buNone/>
                      </a:pPr>
                      <a:r>
                        <a:rPr lang="en-US" sz="1550" u="none" cap="none" strike="noStrike">
                          <a:latin typeface="Trebuchet MS"/>
                          <a:ea typeface="Trebuchet MS"/>
                          <a:cs typeface="Trebuchet MS"/>
                          <a:sym typeface="Trebuchet MS"/>
                        </a:rPr>
                        <a:t>GRU can be computati onally	intensive</a:t>
                      </a:r>
                      <a:endParaRPr sz="1550" u="none" cap="none" strike="noStrike">
                        <a:latin typeface="Trebuchet MS"/>
                        <a:ea typeface="Trebuchet MS"/>
                        <a:cs typeface="Trebuchet MS"/>
                        <a:sym typeface="Trebuchet MS"/>
                      </a:endParaRPr>
                    </a:p>
                  </a:txBody>
                  <a:tcPr marT="4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57150">
                      <a:solidFill>
                        <a:srgbClr val="FFFFFF"/>
                      </a:solidFill>
                      <a:prstDash val="solid"/>
                      <a:round/>
                      <a:headEnd len="sm" w="sm" type="none"/>
                      <a:tailEnd len="sm" w="sm" type="none"/>
                    </a:lnT>
                    <a:solidFill>
                      <a:srgbClr val="DBE9CD"/>
                    </a:solidFill>
                  </a:tcPr>
                </a:tc>
                <a:tc>
                  <a:txBody>
                    <a:bodyPr/>
                    <a:lstStyle/>
                    <a:p>
                      <a:pPr indent="0" lvl="0" marL="102235" marR="0" rtl="0" algn="l">
                        <a:lnSpc>
                          <a:spcPct val="100099"/>
                        </a:lnSpc>
                        <a:spcBef>
                          <a:spcPts val="0"/>
                        </a:spcBef>
                        <a:spcAft>
                          <a:spcPts val="0"/>
                        </a:spcAft>
                        <a:buNone/>
                      </a:pPr>
                      <a:r>
                        <a:rPr lang="en-US" sz="1550" u="none" cap="none" strike="noStrike">
                          <a:latin typeface="Calibri"/>
                          <a:ea typeface="Calibri"/>
                          <a:cs typeface="Calibri"/>
                          <a:sym typeface="Calibri"/>
                        </a:rPr>
                        <a:t>In conclusion, this work successfully presents an end-to-end approach for word identification using visual input, employing a computationally efficient ResNet model and GRU networks. While achieving over 90% accuracy on the BBC dataset and 88% on a custom dataset, challenges remain with subjects having facial hair, indicating potential areas for further exploration and refinement</a:t>
                      </a:r>
                      <a:endParaRPr sz="155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57150">
                      <a:solidFill>
                        <a:srgbClr val="FFFFFF"/>
                      </a:solidFill>
                      <a:prstDash val="solid"/>
                      <a:round/>
                      <a:headEnd len="sm" w="sm" type="none"/>
                      <a:tailEnd len="sm" w="sm" type="none"/>
                    </a:lnT>
                    <a:solidFill>
                      <a:srgbClr val="DBE9CD"/>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graphicFrame>
        <p:nvGraphicFramePr>
          <p:cNvPr id="244" name="Google Shape;244;p27"/>
          <p:cNvGraphicFramePr/>
          <p:nvPr/>
        </p:nvGraphicFramePr>
        <p:xfrm>
          <a:off x="67391" y="178054"/>
          <a:ext cx="3000000" cy="3000000"/>
        </p:xfrm>
        <a:graphic>
          <a:graphicData uri="http://schemas.openxmlformats.org/drawingml/2006/table">
            <a:tbl>
              <a:tblPr bandRow="1" firstRow="1">
                <a:noFill/>
                <a:tableStyleId>{8D087850-A038-4D16-AF0C-077F7C12058B}</a:tableStyleId>
              </a:tblPr>
              <a:tblGrid>
                <a:gridCol w="1219825"/>
                <a:gridCol w="1564000"/>
                <a:gridCol w="4347850"/>
                <a:gridCol w="2625100"/>
                <a:gridCol w="2265675"/>
              </a:tblGrid>
              <a:tr h="365750">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3175"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r>
              <a:tr h="6217275">
                <a:tc>
                  <a:txBody>
                    <a:bodyPr/>
                    <a:lstStyle/>
                    <a:p>
                      <a:pPr indent="0" lvl="0" marL="95250" marR="19050" rtl="0" algn="l">
                        <a:lnSpc>
                          <a:spcPct val="99700"/>
                        </a:lnSpc>
                        <a:spcBef>
                          <a:spcPts val="0"/>
                        </a:spcBef>
                        <a:spcAft>
                          <a:spcPts val="0"/>
                        </a:spcAft>
                        <a:buNone/>
                      </a:pPr>
                      <a:r>
                        <a:rPr lang="en-US" sz="1800" u="none" cap="none" strike="noStrike">
                          <a:latin typeface="Trebuchet MS"/>
                          <a:ea typeface="Trebuchet MS"/>
                          <a:cs typeface="Trebuchet MS"/>
                          <a:sym typeface="Trebuchet MS"/>
                        </a:rPr>
                        <a:t>Artificial Intelligenc e: A	surv ey on lipr eading	Te chniques( 2019)</a:t>
                      </a:r>
                      <a:endParaRPr sz="1800" u="none" cap="none" strike="noStrike">
                        <a:latin typeface="Trebuchet MS"/>
                        <a:ea typeface="Trebuchet MS"/>
                        <a:cs typeface="Trebuchet MS"/>
                        <a:sym typeface="Trebuchet MS"/>
                      </a:endParaRPr>
                    </a:p>
                  </a:txBody>
                  <a:tcPr marT="29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238760" lvl="0" marL="334645" marR="0" rtl="0" algn="l">
                        <a:lnSpc>
                          <a:spcPct val="100099"/>
                        </a:lnSpc>
                        <a:spcBef>
                          <a:spcPts val="0"/>
                        </a:spcBef>
                        <a:spcAft>
                          <a:spcPts val="0"/>
                        </a:spcAft>
                        <a:buSzPts val="1800"/>
                        <a:buFont typeface="Calibri"/>
                        <a:buAutoNum type="arabicPeriod"/>
                      </a:pPr>
                      <a:r>
                        <a:rPr lang="en-US" sz="1800" u="none" cap="none" strike="noStrike">
                          <a:latin typeface="Calibri"/>
                          <a:ea typeface="Calibri"/>
                          <a:cs typeface="Calibri"/>
                          <a:sym typeface="Calibri"/>
                        </a:rPr>
                        <a:t>combining both audio and visual clues for enhanced speech recognition</a:t>
                      </a:r>
                      <a:endParaRPr sz="1800" u="none" cap="none" strike="noStrike">
                        <a:latin typeface="Calibri"/>
                        <a:ea typeface="Calibri"/>
                        <a:cs typeface="Calibri"/>
                        <a:sym typeface="Calibri"/>
                      </a:endParaRPr>
                    </a:p>
                    <a:p>
                      <a:pPr indent="-114300" lvl="0" marL="95885" marR="92710" rtl="0" algn="l">
                        <a:lnSpc>
                          <a:spcPct val="100400"/>
                        </a:lnSpc>
                        <a:spcBef>
                          <a:spcPts val="309"/>
                        </a:spcBef>
                        <a:spcAft>
                          <a:spcPts val="0"/>
                        </a:spcAft>
                        <a:buSzPts val="1800"/>
                        <a:buFont typeface="Calibri"/>
                        <a:buAutoNum type="arabicPeriod"/>
                      </a:pPr>
                      <a:r>
                        <a:rPr lang="en-US" sz="1800" u="none" cap="none" strike="noStrike">
                          <a:latin typeface="Calibri"/>
                          <a:ea typeface="Calibri"/>
                          <a:cs typeface="Calibri"/>
                          <a:sym typeface="Calibri"/>
                        </a:rPr>
                        <a:t>	Focus on improving biometric security applications and discussing various models, datasets</a:t>
                      </a:r>
                      <a:endParaRPr sz="1800" u="none" cap="none" strike="noStrike">
                        <a:latin typeface="Calibri"/>
                        <a:ea typeface="Calibri"/>
                        <a:cs typeface="Calibri"/>
                        <a:sym typeface="Calibri"/>
                      </a:endParaRPr>
                    </a:p>
                  </a:txBody>
                  <a:tcPr marT="190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97155" marR="335280" rtl="0" algn="just">
                        <a:lnSpc>
                          <a:spcPct val="107700"/>
                        </a:lnSpc>
                        <a:spcBef>
                          <a:spcPts val="0"/>
                        </a:spcBef>
                        <a:spcAft>
                          <a:spcPts val="0"/>
                        </a:spcAft>
                        <a:buNone/>
                      </a:pPr>
                      <a:r>
                        <a:rPr lang="en-US" sz="1550" u="none" cap="none" strike="noStrike">
                          <a:latin typeface="Trebuchet MS"/>
                          <a:ea typeface="Trebuchet MS"/>
                          <a:cs typeface="Trebuchet MS"/>
                          <a:sym typeface="Trebuchet MS"/>
                        </a:rPr>
                        <a:t>The paper talks about how lip reading syste m mainly consists of three parts: lip detecti on and localization, lip feature extraction a nd lip reading recognition .</a:t>
                      </a:r>
                      <a:endParaRPr sz="1550" u="none" cap="none" strike="noStrike">
                        <a:latin typeface="Trebuchet MS"/>
                        <a:ea typeface="Trebuchet MS"/>
                        <a:cs typeface="Trebuchet MS"/>
                        <a:sym typeface="Trebuchet MS"/>
                      </a:endParaRPr>
                    </a:p>
                    <a:p>
                      <a:pPr indent="0" lvl="0" marL="1905" marR="0" rtl="0" algn="l">
                        <a:lnSpc>
                          <a:spcPct val="100000"/>
                        </a:lnSpc>
                        <a:spcBef>
                          <a:spcPts val="165"/>
                        </a:spcBef>
                        <a:spcAft>
                          <a:spcPts val="0"/>
                        </a:spcAft>
                        <a:buNone/>
                      </a:pPr>
                      <a:r>
                        <a:rPr lang="en-US" sz="1550" u="none" cap="none" strike="noStrike">
                          <a:latin typeface="Trebuchet MS"/>
                          <a:ea typeface="Trebuchet MS"/>
                          <a:cs typeface="Trebuchet MS"/>
                          <a:sym typeface="Trebuchet MS"/>
                        </a:rPr>
                        <a:t>The lip localization and detection techniques ar</a:t>
                      </a:r>
                      <a:endParaRPr sz="1550" u="none" cap="none" strike="noStrike">
                        <a:latin typeface="Trebuchet MS"/>
                        <a:ea typeface="Trebuchet MS"/>
                        <a:cs typeface="Trebuchet MS"/>
                        <a:sym typeface="Trebuchet MS"/>
                      </a:endParaRPr>
                    </a:p>
                    <a:p>
                      <a:pPr indent="0" lvl="0" marL="1905" marR="0" rtl="0" algn="l">
                        <a:lnSpc>
                          <a:spcPct val="100000"/>
                        </a:lnSpc>
                        <a:spcBef>
                          <a:spcPts val="95"/>
                        </a:spcBef>
                        <a:spcAft>
                          <a:spcPts val="0"/>
                        </a:spcAft>
                        <a:buNone/>
                      </a:pPr>
                      <a:r>
                        <a:rPr lang="en-US" sz="1550" u="none" cap="none" strike="noStrike">
                          <a:latin typeface="Trebuchet MS"/>
                          <a:ea typeface="Trebuchet MS"/>
                          <a:cs typeface="Trebuchet MS"/>
                          <a:sym typeface="Trebuchet MS"/>
                        </a:rPr>
                        <a:t>e Gray/color information-</a:t>
                      </a:r>
                      <a:endParaRPr sz="1550" u="none" cap="none" strike="noStrike">
                        <a:latin typeface="Trebuchet MS"/>
                        <a:ea typeface="Trebuchet MS"/>
                        <a:cs typeface="Trebuchet MS"/>
                        <a:sym typeface="Trebuchet MS"/>
                      </a:endParaRPr>
                    </a:p>
                    <a:p>
                      <a:pPr indent="0" lvl="0" marL="116204" marR="0" rtl="0" algn="l">
                        <a:lnSpc>
                          <a:spcPct val="100000"/>
                        </a:lnSpc>
                        <a:spcBef>
                          <a:spcPts val="20"/>
                        </a:spcBef>
                        <a:spcAft>
                          <a:spcPts val="0"/>
                        </a:spcAft>
                        <a:buNone/>
                      </a:pPr>
                      <a:r>
                        <a:rPr lang="en-US" sz="1550" u="none" cap="none" strike="noStrike">
                          <a:latin typeface="Trebuchet MS"/>
                          <a:ea typeface="Trebuchet MS"/>
                          <a:cs typeface="Trebuchet MS"/>
                          <a:sym typeface="Trebuchet MS"/>
                        </a:rPr>
                        <a:t>based methods where color information is used</a:t>
                      </a:r>
                      <a:endParaRPr sz="1550" u="none" cap="none" strike="noStrike">
                        <a:latin typeface="Trebuchet MS"/>
                        <a:ea typeface="Trebuchet MS"/>
                        <a:cs typeface="Trebuchet MS"/>
                        <a:sym typeface="Trebuchet MS"/>
                      </a:endParaRPr>
                    </a:p>
                    <a:p>
                      <a:pPr indent="-57149" lvl="0" marL="116204" marR="918210" rtl="0" algn="l">
                        <a:lnSpc>
                          <a:spcPct val="104900"/>
                        </a:lnSpc>
                        <a:spcBef>
                          <a:spcPts val="0"/>
                        </a:spcBef>
                        <a:spcAft>
                          <a:spcPts val="0"/>
                        </a:spcAft>
                        <a:buNone/>
                      </a:pPr>
                      <a:r>
                        <a:rPr lang="en-US" sz="1550" u="none" cap="none" strike="noStrike">
                          <a:latin typeface="Trebuchet MS"/>
                          <a:ea typeface="Trebuchet MS"/>
                          <a:cs typeface="Trebuchet MS"/>
                          <a:sym typeface="Trebuchet MS"/>
                        </a:rPr>
                        <a:t>to locate lips, Geometric information- based methods where</a:t>
                      </a:r>
                      <a:endParaRPr sz="1550" u="none" cap="none" strike="noStrike">
                        <a:latin typeface="Trebuchet MS"/>
                        <a:ea typeface="Trebuchet MS"/>
                        <a:cs typeface="Trebuchet MS"/>
                        <a:sym typeface="Trebuchet MS"/>
                      </a:endParaRPr>
                    </a:p>
                    <a:p>
                      <a:pPr indent="0" lvl="0" marL="1905" marR="49530" rtl="0" algn="l">
                        <a:lnSpc>
                          <a:spcPct val="125806"/>
                        </a:lnSpc>
                        <a:spcBef>
                          <a:spcPts val="5"/>
                        </a:spcBef>
                        <a:spcAft>
                          <a:spcPts val="0"/>
                        </a:spcAft>
                        <a:buNone/>
                      </a:pPr>
                      <a:r>
                        <a:rPr lang="en-US" sz="1550" u="none" cap="none" strike="noStrike">
                          <a:latin typeface="Trebuchet MS"/>
                          <a:ea typeface="Trebuchet MS"/>
                          <a:cs typeface="Trebuchet MS"/>
                          <a:sym typeface="Trebuchet MS"/>
                        </a:rPr>
                        <a:t>rough region of mouth is calculated correspondi ng to the proportion of the face</a:t>
                      </a:r>
                      <a:endParaRPr sz="1550" u="none" cap="none" strike="noStrike">
                        <a:latin typeface="Trebuchet MS"/>
                        <a:ea typeface="Trebuchet MS"/>
                        <a:cs typeface="Trebuchet MS"/>
                        <a:sym typeface="Trebuchet MS"/>
                      </a:endParaRPr>
                    </a:p>
                    <a:p>
                      <a:pPr indent="0" lvl="0" marL="1905" marR="0" rtl="0" algn="l">
                        <a:lnSpc>
                          <a:spcPct val="116129"/>
                        </a:lnSpc>
                        <a:spcBef>
                          <a:spcPts val="0"/>
                        </a:spcBef>
                        <a:spcAft>
                          <a:spcPts val="0"/>
                        </a:spcAft>
                        <a:buNone/>
                      </a:pPr>
                      <a:r>
                        <a:rPr lang="en-US" sz="1550" u="none" cap="none" strike="noStrike">
                          <a:latin typeface="Trebuchet MS"/>
                          <a:ea typeface="Trebuchet MS"/>
                          <a:cs typeface="Trebuchet MS"/>
                          <a:sym typeface="Trebuchet MS"/>
                        </a:rPr>
                        <a:t>Feature Extraction Method Traditionally, there a</a:t>
                      </a:r>
                      <a:endParaRPr sz="1550" u="none" cap="none" strike="noStrike">
                        <a:latin typeface="Trebuchet MS"/>
                        <a:ea typeface="Trebuchet MS"/>
                        <a:cs typeface="Trebuchet MS"/>
                        <a:sym typeface="Trebuchet MS"/>
                      </a:endParaRPr>
                    </a:p>
                    <a:p>
                      <a:pPr indent="0" lvl="0" marL="1905" marR="101600" rtl="0" algn="l">
                        <a:lnSpc>
                          <a:spcPct val="104900"/>
                        </a:lnSpc>
                        <a:spcBef>
                          <a:spcPts val="5"/>
                        </a:spcBef>
                        <a:spcAft>
                          <a:spcPts val="0"/>
                        </a:spcAft>
                        <a:buNone/>
                      </a:pPr>
                      <a:r>
                        <a:rPr lang="en-US" sz="1550" u="none" cap="none" strike="noStrike">
                          <a:latin typeface="Trebuchet MS"/>
                          <a:ea typeface="Trebuchet MS"/>
                          <a:cs typeface="Trebuchet MS"/>
                          <a:sym typeface="Trebuchet MS"/>
                        </a:rPr>
                        <a:t>re two categories of the feature extraction met hod in a lip reading system: pixel-</a:t>
                      </a:r>
                      <a:endParaRPr sz="1550" u="none" cap="none" strike="noStrike">
                        <a:latin typeface="Trebuchet MS"/>
                        <a:ea typeface="Trebuchet MS"/>
                        <a:cs typeface="Trebuchet MS"/>
                        <a:sym typeface="Trebuchet MS"/>
                      </a:endParaRPr>
                    </a:p>
                    <a:p>
                      <a:pPr indent="0" lvl="0" marL="1905" marR="615950" rtl="0" algn="l">
                        <a:lnSpc>
                          <a:spcPct val="125806"/>
                        </a:lnSpc>
                        <a:spcBef>
                          <a:spcPts val="5"/>
                        </a:spcBef>
                        <a:spcAft>
                          <a:spcPts val="0"/>
                        </a:spcAft>
                        <a:buNone/>
                      </a:pPr>
                      <a:r>
                        <a:rPr lang="en-US" sz="1550" u="none" cap="none" strike="noStrike">
                          <a:latin typeface="Trebuchet MS"/>
                          <a:ea typeface="Trebuchet MS"/>
                          <a:cs typeface="Trebuchet MS"/>
                          <a:sym typeface="Trebuchet MS"/>
                        </a:rPr>
                        <a:t>based methods and model-based methods The recognition methods of</a:t>
                      </a:r>
                      <a:endParaRPr sz="1550" u="none" cap="none" strike="noStrike">
                        <a:latin typeface="Trebuchet MS"/>
                        <a:ea typeface="Trebuchet MS"/>
                        <a:cs typeface="Trebuchet MS"/>
                        <a:sym typeface="Trebuchet MS"/>
                      </a:endParaRPr>
                    </a:p>
                    <a:p>
                      <a:pPr indent="0" lvl="0" marL="1905" marR="0" rtl="0" algn="l">
                        <a:lnSpc>
                          <a:spcPct val="116129"/>
                        </a:lnSpc>
                        <a:spcBef>
                          <a:spcPts val="0"/>
                        </a:spcBef>
                        <a:spcAft>
                          <a:spcPts val="0"/>
                        </a:spcAft>
                        <a:buNone/>
                      </a:pPr>
                      <a:r>
                        <a:rPr lang="en-US" sz="1550" u="none" cap="none" strike="noStrike">
                          <a:latin typeface="Trebuchet MS"/>
                          <a:ea typeface="Trebuchet MS"/>
                          <a:cs typeface="Trebuchet MS"/>
                          <a:sym typeface="Trebuchet MS"/>
                        </a:rPr>
                        <a:t>lip reading are template matching, Hidden Mark</a:t>
                      </a:r>
                      <a:endParaRPr sz="1550" u="none" cap="none" strike="noStrike">
                        <a:latin typeface="Trebuchet MS"/>
                        <a:ea typeface="Trebuchet MS"/>
                        <a:cs typeface="Trebuchet MS"/>
                        <a:sym typeface="Trebuchet MS"/>
                      </a:endParaRPr>
                    </a:p>
                    <a:p>
                      <a:pPr indent="0" lvl="0" marL="1905" marR="47625" rtl="0" algn="just">
                        <a:lnSpc>
                          <a:spcPct val="103000"/>
                        </a:lnSpc>
                        <a:spcBef>
                          <a:spcPts val="40"/>
                        </a:spcBef>
                        <a:spcAft>
                          <a:spcPts val="0"/>
                        </a:spcAft>
                        <a:buNone/>
                      </a:pPr>
                      <a:r>
                        <a:rPr lang="en-US" sz="1550" u="none" cap="none" strike="noStrike">
                          <a:latin typeface="Trebuchet MS"/>
                          <a:ea typeface="Trebuchet MS"/>
                          <a:cs typeface="Trebuchet MS"/>
                          <a:sym typeface="Trebuchet MS"/>
                        </a:rPr>
                        <a:t>ov model (HMM) Dynamic Time Warping (DTW), Artificial Neural Networks (ANN), DL architectur es.</a:t>
                      </a:r>
                      <a:endParaRPr sz="1550" u="none" cap="none" strike="noStrike">
                        <a:latin typeface="Trebuchet MS"/>
                        <a:ea typeface="Trebuchet MS"/>
                        <a:cs typeface="Trebuchet MS"/>
                        <a:sym typeface="Trebuchet MS"/>
                      </a:endParaRPr>
                    </a:p>
                  </a:txBody>
                  <a:tcPr marT="11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100330" marR="0" rtl="0" algn="l">
                        <a:lnSpc>
                          <a:spcPct val="100000"/>
                        </a:lnSpc>
                        <a:spcBef>
                          <a:spcPts val="0"/>
                        </a:spcBef>
                        <a:spcAft>
                          <a:spcPts val="0"/>
                        </a:spcAft>
                        <a:buNone/>
                      </a:pPr>
                      <a:r>
                        <a:rPr lang="en-US" sz="1550" u="none" cap="none" strike="noStrike">
                          <a:latin typeface="Trebuchet MS"/>
                          <a:ea typeface="Trebuchet MS"/>
                          <a:cs typeface="Trebuchet MS"/>
                          <a:sym typeface="Trebuchet MS"/>
                        </a:rPr>
                        <a:t>Findings:</a:t>
                      </a:r>
                      <a:endParaRPr sz="1550" u="none" cap="none" strike="noStrike">
                        <a:latin typeface="Trebuchet MS"/>
                        <a:ea typeface="Trebuchet MS"/>
                        <a:cs typeface="Trebuchet MS"/>
                        <a:sym typeface="Trebuchet MS"/>
                      </a:endParaRPr>
                    </a:p>
                    <a:p>
                      <a:pPr indent="0" lvl="0" marL="100330" marR="355600" rtl="0" algn="l">
                        <a:lnSpc>
                          <a:spcPct val="125806"/>
                        </a:lnSpc>
                        <a:spcBef>
                          <a:spcPts val="10"/>
                        </a:spcBef>
                        <a:spcAft>
                          <a:spcPts val="0"/>
                        </a:spcAft>
                        <a:buNone/>
                      </a:pPr>
                      <a:r>
                        <a:rPr lang="en-US" sz="1550" u="none" cap="none" strike="noStrike">
                          <a:latin typeface="Trebuchet MS"/>
                          <a:ea typeface="Trebuchet MS"/>
                          <a:cs typeface="Trebuchet MS"/>
                          <a:sym typeface="Trebuchet MS"/>
                        </a:rPr>
                        <a:t>It is observed that CNN, HMM,	LSTM, DNN these</a:t>
                      </a:r>
                      <a:endParaRPr sz="1550" u="none" cap="none" strike="noStrike">
                        <a:latin typeface="Trebuchet MS"/>
                        <a:ea typeface="Trebuchet MS"/>
                        <a:cs typeface="Trebuchet MS"/>
                        <a:sym typeface="Trebuchet MS"/>
                      </a:endParaRPr>
                    </a:p>
                    <a:p>
                      <a:pPr indent="0" lvl="0" marL="100330" marR="0" rtl="0" algn="just">
                        <a:lnSpc>
                          <a:spcPct val="100000"/>
                        </a:lnSpc>
                        <a:spcBef>
                          <a:spcPts val="90"/>
                        </a:spcBef>
                        <a:spcAft>
                          <a:spcPts val="0"/>
                        </a:spcAft>
                        <a:buNone/>
                      </a:pPr>
                      <a:r>
                        <a:rPr lang="en-US" sz="1550" u="none" cap="none" strike="noStrike">
                          <a:latin typeface="Trebuchet MS"/>
                          <a:ea typeface="Trebuchet MS"/>
                          <a:cs typeface="Trebuchet MS"/>
                          <a:sym typeface="Trebuchet MS"/>
                        </a:rPr>
                        <a:t>techniques are</a:t>
                      </a:r>
                      <a:endParaRPr sz="1550" u="none" cap="none" strike="noStrike">
                        <a:latin typeface="Trebuchet MS"/>
                        <a:ea typeface="Trebuchet MS"/>
                        <a:cs typeface="Trebuchet MS"/>
                        <a:sym typeface="Trebuchet MS"/>
                      </a:endParaRPr>
                    </a:p>
                    <a:p>
                      <a:pPr indent="0" lvl="0" marL="100330" marR="327025" rtl="0" algn="just">
                        <a:lnSpc>
                          <a:spcPct val="103000"/>
                        </a:lnSpc>
                        <a:spcBef>
                          <a:spcPts val="190"/>
                        </a:spcBef>
                        <a:spcAft>
                          <a:spcPts val="0"/>
                        </a:spcAft>
                        <a:buNone/>
                      </a:pPr>
                      <a:r>
                        <a:rPr lang="en-US" sz="1550" u="none" cap="none" strike="noStrike">
                          <a:latin typeface="Trebuchet MS"/>
                          <a:ea typeface="Trebuchet MS"/>
                          <a:cs typeface="Trebuchet MS"/>
                          <a:sym typeface="Trebuchet MS"/>
                        </a:rPr>
                        <a:t>used widely are used do minantly  these days an d also gives good</a:t>
                      </a:r>
                      <a:endParaRPr sz="1550" u="none" cap="none" strike="noStrike">
                        <a:latin typeface="Trebuchet MS"/>
                        <a:ea typeface="Trebuchet MS"/>
                        <a:cs typeface="Trebuchet MS"/>
                        <a:sym typeface="Trebuchet MS"/>
                      </a:endParaRPr>
                    </a:p>
                    <a:p>
                      <a:pPr indent="0" lvl="0" marL="100330" marR="0" rtl="0" algn="l">
                        <a:lnSpc>
                          <a:spcPct val="116129"/>
                        </a:lnSpc>
                        <a:spcBef>
                          <a:spcPts val="0"/>
                        </a:spcBef>
                        <a:spcAft>
                          <a:spcPts val="0"/>
                        </a:spcAft>
                        <a:buNone/>
                      </a:pPr>
                      <a:r>
                        <a:rPr lang="en-US" sz="1550" u="none" cap="none" strike="noStrike">
                          <a:latin typeface="Trebuchet MS"/>
                          <a:ea typeface="Trebuchet MS"/>
                          <a:cs typeface="Trebuchet MS"/>
                          <a:sym typeface="Trebuchet MS"/>
                        </a:rPr>
                        <a:t>result. HMM has hidden st</a:t>
                      </a:r>
                      <a:endParaRPr sz="1550" u="none" cap="none" strike="noStrike">
                        <a:latin typeface="Trebuchet MS"/>
                        <a:ea typeface="Trebuchet MS"/>
                        <a:cs typeface="Trebuchet MS"/>
                        <a:sym typeface="Trebuchet MS"/>
                      </a:endParaRPr>
                    </a:p>
                    <a:p>
                      <a:pPr indent="-57149" lvl="0" marL="157480" marR="137160" rtl="0" algn="l">
                        <a:lnSpc>
                          <a:spcPct val="125806"/>
                        </a:lnSpc>
                        <a:spcBef>
                          <a:spcPts val="80"/>
                        </a:spcBef>
                        <a:spcAft>
                          <a:spcPts val="0"/>
                        </a:spcAft>
                        <a:buNone/>
                      </a:pPr>
                      <a:r>
                        <a:rPr lang="en-US" sz="1550" u="none" cap="none" strike="noStrike">
                          <a:latin typeface="Trebuchet MS"/>
                          <a:ea typeface="Trebuchet MS"/>
                          <a:cs typeface="Trebuchet MS"/>
                          <a:sym typeface="Trebuchet MS"/>
                        </a:rPr>
                        <a:t>ates and  it is represented as simple</a:t>
                      </a:r>
                      <a:endParaRPr sz="1550" u="none" cap="none" strike="noStrike">
                        <a:latin typeface="Trebuchet MS"/>
                        <a:ea typeface="Trebuchet MS"/>
                        <a:cs typeface="Trebuchet MS"/>
                        <a:sym typeface="Trebuchet MS"/>
                      </a:endParaRPr>
                    </a:p>
                    <a:p>
                      <a:pPr indent="95250" lvl="0" marL="5080" marR="128270" rtl="0" algn="l">
                        <a:lnSpc>
                          <a:spcPct val="101000"/>
                        </a:lnSpc>
                        <a:spcBef>
                          <a:spcPts val="220"/>
                        </a:spcBef>
                        <a:spcAft>
                          <a:spcPts val="0"/>
                        </a:spcAft>
                        <a:buNone/>
                      </a:pPr>
                      <a:r>
                        <a:rPr lang="en-US" sz="1550" u="none" cap="none" strike="noStrike">
                          <a:latin typeface="Trebuchet MS"/>
                          <a:ea typeface="Trebuchet MS"/>
                          <a:cs typeface="Trebuchet MS"/>
                          <a:sym typeface="Trebuchet MS"/>
                        </a:rPr>
                        <a:t>dynamic Bayesian network Cons:</a:t>
                      </a:r>
                      <a:endParaRPr sz="1550" u="none" cap="none" strike="noStrike">
                        <a:latin typeface="Trebuchet MS"/>
                        <a:ea typeface="Trebuchet MS"/>
                        <a:cs typeface="Trebuchet MS"/>
                        <a:sym typeface="Trebuchet MS"/>
                      </a:endParaRPr>
                    </a:p>
                    <a:p>
                      <a:pPr indent="0" lvl="0" marL="5080" marR="86995" rtl="0" algn="l">
                        <a:lnSpc>
                          <a:spcPct val="101000"/>
                        </a:lnSpc>
                        <a:spcBef>
                          <a:spcPts val="75"/>
                        </a:spcBef>
                        <a:spcAft>
                          <a:spcPts val="0"/>
                        </a:spcAft>
                        <a:buNone/>
                      </a:pPr>
                      <a:r>
                        <a:rPr lang="en-US" sz="1550" u="none" cap="none" strike="noStrike">
                          <a:latin typeface="Trebuchet MS"/>
                          <a:ea typeface="Trebuchet MS"/>
                          <a:cs typeface="Trebuchet MS"/>
                          <a:sym typeface="Trebuchet MS"/>
                        </a:rPr>
                        <a:t>Other challenges associated to	lip-</a:t>
                      </a:r>
                      <a:endParaRPr sz="1550" u="none" cap="none" strike="noStrike">
                        <a:latin typeface="Trebuchet MS"/>
                        <a:ea typeface="Trebuchet MS"/>
                        <a:cs typeface="Trebuchet MS"/>
                        <a:sym typeface="Trebuchet MS"/>
                      </a:endParaRPr>
                    </a:p>
                    <a:p>
                      <a:pPr indent="0" lvl="0" marL="5080" marR="15240" rtl="0" algn="l">
                        <a:lnSpc>
                          <a:spcPct val="103600"/>
                        </a:lnSpc>
                        <a:spcBef>
                          <a:spcPts val="25"/>
                        </a:spcBef>
                        <a:spcAft>
                          <a:spcPts val="0"/>
                        </a:spcAft>
                        <a:buNone/>
                      </a:pPr>
                      <a:r>
                        <a:rPr lang="en-US" sz="1550" u="none" cap="none" strike="noStrike">
                          <a:latin typeface="Trebuchet MS"/>
                          <a:ea typeface="Trebuchet MS"/>
                          <a:cs typeface="Trebuchet MS"/>
                          <a:sym typeface="Trebuchet MS"/>
                        </a:rPr>
                        <a:t>reading include Light	condit ions, conditions, head pose variations, poor temporal	r esolution.</a:t>
                      </a:r>
                      <a:endParaRPr sz="1550" u="none" cap="none" strike="noStrike">
                        <a:latin typeface="Trebuchet MS"/>
                        <a:ea typeface="Trebuchet MS"/>
                        <a:cs typeface="Trebuchet MS"/>
                        <a:sym typeface="Trebuchet MS"/>
                      </a:endParaRPr>
                    </a:p>
                    <a:p>
                      <a:pPr indent="0" lvl="0" marL="100330" marR="0" rtl="0" algn="l">
                        <a:lnSpc>
                          <a:spcPct val="116129"/>
                        </a:lnSpc>
                        <a:spcBef>
                          <a:spcPts val="0"/>
                        </a:spcBef>
                        <a:spcAft>
                          <a:spcPts val="0"/>
                        </a:spcAft>
                        <a:buNone/>
                      </a:pPr>
                      <a:r>
                        <a:rPr lang="en-US" sz="1550" u="none" cap="none" strike="noStrike">
                          <a:latin typeface="Trebuchet MS"/>
                          <a:ea typeface="Trebuchet MS"/>
                          <a:cs typeface="Trebuchet MS"/>
                          <a:sym typeface="Trebuchet MS"/>
                        </a:rPr>
                        <a:t>Classifying them by task</a:t>
                      </a:r>
                      <a:endParaRPr sz="1550" u="none" cap="none" strike="noStrike">
                        <a:latin typeface="Trebuchet MS"/>
                        <a:ea typeface="Trebuchet MS"/>
                        <a:cs typeface="Trebuchet MS"/>
                        <a:sym typeface="Trebuchet MS"/>
                      </a:endParaRPr>
                    </a:p>
                    <a:p>
                      <a:pPr indent="0" lvl="0" marL="100330" marR="327660" rtl="0" algn="l">
                        <a:lnSpc>
                          <a:spcPct val="105000"/>
                        </a:lnSpc>
                        <a:spcBef>
                          <a:spcPts val="80"/>
                        </a:spcBef>
                        <a:spcAft>
                          <a:spcPts val="0"/>
                        </a:spcAft>
                        <a:buNone/>
                      </a:pPr>
                      <a:r>
                        <a:rPr lang="en-US" sz="1550" u="none" cap="none" strike="noStrike">
                          <a:latin typeface="Trebuchet MS"/>
                          <a:ea typeface="Trebuchet MS"/>
                          <a:cs typeface="Trebuchet MS"/>
                          <a:sym typeface="Trebuchet MS"/>
                        </a:rPr>
                        <a:t>(e.g. letters, digits)and by viewing angle.</a:t>
                      </a:r>
                      <a:endParaRPr sz="1550" u="none" cap="none" strike="noStrike">
                        <a:latin typeface="Trebuchet MS"/>
                        <a:ea typeface="Trebuchet MS"/>
                        <a:cs typeface="Trebuchet MS"/>
                        <a:sym typeface="Trebuchet MS"/>
                      </a:endParaRPr>
                    </a:p>
                  </a:txBody>
                  <a:tcPr marT="450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102870" marR="57785" rtl="0" algn="l">
                        <a:lnSpc>
                          <a:spcPct val="100099"/>
                        </a:lnSpc>
                        <a:spcBef>
                          <a:spcPts val="0"/>
                        </a:spcBef>
                        <a:spcAft>
                          <a:spcPts val="0"/>
                        </a:spcAft>
                        <a:buNone/>
                      </a:pPr>
                      <a:r>
                        <a:rPr lang="en-US" sz="1550" u="none" cap="none" strike="noStrike">
                          <a:latin typeface="Calibri"/>
                          <a:ea typeface="Calibri"/>
                          <a:cs typeface="Calibri"/>
                          <a:sym typeface="Calibri"/>
                        </a:rPr>
                        <a:t>The paper concludes that deep learning techniques, especially those combining Convolutional Neural Networks (CNN) with Long Short-Term Memory (LSTM), have shown significant performance improvements in lip reading.</a:t>
                      </a:r>
                      <a:endParaRPr sz="1550" u="none" cap="none" strike="noStrike">
                        <a:latin typeface="Calibri"/>
                        <a:ea typeface="Calibri"/>
                        <a:cs typeface="Calibri"/>
                        <a:sym typeface="Calibri"/>
                      </a:endParaRPr>
                    </a:p>
                    <a:p>
                      <a:pPr indent="0" lvl="0" marL="0" marR="0" rtl="0" algn="l">
                        <a:lnSpc>
                          <a:spcPct val="100000"/>
                        </a:lnSpc>
                        <a:spcBef>
                          <a:spcPts val="944"/>
                        </a:spcBef>
                        <a:spcAft>
                          <a:spcPts val="0"/>
                        </a:spcAft>
                        <a:buNone/>
                      </a:pPr>
                      <a:r>
                        <a:t/>
                      </a:r>
                      <a:endParaRPr sz="1550" u="none" cap="none" strike="noStrike">
                        <a:latin typeface="Times New Roman"/>
                        <a:ea typeface="Times New Roman"/>
                        <a:cs typeface="Times New Roman"/>
                        <a:sym typeface="Times New Roman"/>
                      </a:endParaRPr>
                    </a:p>
                    <a:p>
                      <a:pPr indent="0" lvl="0" marL="102870" marR="85725" rtl="0" algn="l">
                        <a:lnSpc>
                          <a:spcPct val="99600"/>
                        </a:lnSpc>
                        <a:spcBef>
                          <a:spcPts val="0"/>
                        </a:spcBef>
                        <a:spcAft>
                          <a:spcPts val="0"/>
                        </a:spcAft>
                        <a:buNone/>
                      </a:pPr>
                      <a:r>
                        <a:rPr lang="en-US" sz="1550" u="none" cap="none" strike="noStrike">
                          <a:latin typeface="Calibri"/>
                          <a:ea typeface="Calibri"/>
                          <a:cs typeface="Calibri"/>
                          <a:sym typeface="Calibri"/>
                        </a:rPr>
                        <a:t>It also highlights the availability of various types of datasets in multiple languages and suggests the potential for creating datasets for regional languages</a:t>
                      </a:r>
                      <a:endParaRPr sz="155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8" name="Shape 248"/>
        <p:cNvGrpSpPr/>
        <p:nvPr/>
      </p:nvGrpSpPr>
      <p:grpSpPr>
        <a:xfrm>
          <a:off x="0" y="0"/>
          <a:ext cx="0" cy="0"/>
          <a:chOff x="0" y="0"/>
          <a:chExt cx="0" cy="0"/>
        </a:xfrm>
      </p:grpSpPr>
      <p:sp>
        <p:nvSpPr>
          <p:cNvPr id="249" name="Google Shape;249;p28"/>
          <p:cNvSpPr txBox="1"/>
          <p:nvPr>
            <p:ph type="title"/>
          </p:nvPr>
        </p:nvSpPr>
        <p:spPr>
          <a:xfrm>
            <a:off x="580390" y="166624"/>
            <a:ext cx="9756457" cy="1034795"/>
          </a:xfrm>
          <a:prstGeom prst="rect">
            <a:avLst/>
          </a:prstGeom>
          <a:noFill/>
          <a:ln>
            <a:noFill/>
          </a:ln>
        </p:spPr>
        <p:txBody>
          <a:bodyPr anchorCtr="0" anchor="t" bIns="0" lIns="0" spcFirstLastPara="1" rIns="0" wrap="square" tIns="472800">
            <a:spAutoFit/>
          </a:bodyPr>
          <a:lstStyle/>
          <a:p>
            <a:pPr indent="0" lvl="0" marL="796290" rtl="0" algn="l">
              <a:lnSpc>
                <a:spcPct val="100000"/>
              </a:lnSpc>
              <a:spcBef>
                <a:spcPts val="0"/>
              </a:spcBef>
              <a:spcAft>
                <a:spcPts val="0"/>
              </a:spcAft>
              <a:buNone/>
            </a:pPr>
            <a:r>
              <a:rPr lang="en-US" sz="3600"/>
              <a:t>EXISTING SYSTEM</a:t>
            </a:r>
            <a:endParaRPr sz="3600"/>
          </a:p>
        </p:txBody>
      </p:sp>
      <p:sp>
        <p:nvSpPr>
          <p:cNvPr id="250" name="Google Shape;250;p28"/>
          <p:cNvSpPr/>
          <p:nvPr/>
        </p:nvSpPr>
        <p:spPr>
          <a:xfrm>
            <a:off x="0" y="0"/>
            <a:ext cx="838200" cy="5667375"/>
          </a:xfrm>
          <a:custGeom>
            <a:rect b="b" l="l" r="r" t="t"/>
            <a:pathLst>
              <a:path extrusionOk="0" h="5667375" w="838200">
                <a:moveTo>
                  <a:pt x="838200" y="0"/>
                </a:moveTo>
                <a:lnTo>
                  <a:pt x="0" y="0"/>
                </a:lnTo>
                <a:lnTo>
                  <a:pt x="0" y="5667375"/>
                </a:lnTo>
                <a:lnTo>
                  <a:pt x="838200"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51" name="Google Shape;251;p28"/>
          <p:cNvSpPr/>
          <p:nvPr/>
        </p:nvSpPr>
        <p:spPr>
          <a:xfrm>
            <a:off x="11744325" y="4010025"/>
            <a:ext cx="447675" cy="2847975"/>
          </a:xfrm>
          <a:custGeom>
            <a:rect b="b" l="l" r="r" t="t"/>
            <a:pathLst>
              <a:path extrusionOk="0" h="2847975" w="447675">
                <a:moveTo>
                  <a:pt x="447675" y="0"/>
                </a:moveTo>
                <a:lnTo>
                  <a:pt x="0" y="2847975"/>
                </a:lnTo>
                <a:lnTo>
                  <a:pt x="447675" y="2847975"/>
                </a:lnTo>
                <a:lnTo>
                  <a:pt x="447675"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52" name="Google Shape;252;p28"/>
          <p:cNvSpPr txBox="1"/>
          <p:nvPr/>
        </p:nvSpPr>
        <p:spPr>
          <a:xfrm>
            <a:off x="1370089" y="786065"/>
            <a:ext cx="9789795" cy="5832366"/>
          </a:xfrm>
          <a:prstGeom prst="rect">
            <a:avLst/>
          </a:prstGeom>
          <a:noFill/>
          <a:ln>
            <a:noFill/>
          </a:ln>
        </p:spPr>
        <p:txBody>
          <a:bodyPr anchorCtr="0" anchor="t" bIns="0" lIns="0" spcFirstLastPara="1" rIns="0" wrap="square" tIns="10150">
            <a:spAutoFit/>
          </a:bodyPr>
          <a:lstStyle/>
          <a:p>
            <a:pPr indent="0" lvl="0" marL="0" rtl="0" algn="l">
              <a:lnSpc>
                <a:spcPct val="100000"/>
              </a:lnSpc>
              <a:spcBef>
                <a:spcPts val="0"/>
              </a:spcBef>
              <a:spcAft>
                <a:spcPts val="0"/>
              </a:spcAft>
              <a:buSzPts val="1800"/>
              <a:buFont typeface="Arial"/>
              <a:buNone/>
            </a:pPr>
            <a:r>
              <a:t/>
            </a:r>
            <a:endParaRPr b="1" sz="1800">
              <a:latin typeface="Trebuchet MS"/>
              <a:ea typeface="Trebuchet MS"/>
              <a:cs typeface="Trebuchet MS"/>
              <a:sym typeface="Trebuchet MS"/>
            </a:endParaRPr>
          </a:p>
          <a:p>
            <a:pPr indent="0" lvl="0" marL="0" rtl="0" algn="l">
              <a:lnSpc>
                <a:spcPct val="100000"/>
              </a:lnSpc>
              <a:spcBef>
                <a:spcPts val="180"/>
              </a:spcBef>
              <a:spcAft>
                <a:spcPts val="0"/>
              </a:spcAft>
              <a:buSzPts val="1800"/>
              <a:buFont typeface="Arial"/>
              <a:buNone/>
            </a:pPr>
            <a:r>
              <a:t/>
            </a:r>
            <a:endParaRPr b="1" sz="1800">
              <a:latin typeface="Trebuchet MS"/>
              <a:ea typeface="Trebuchet MS"/>
              <a:cs typeface="Trebuchet MS"/>
              <a:sym typeface="Trebuchet MS"/>
            </a:endParaRPr>
          </a:p>
          <a:p>
            <a:pPr indent="-114300" lvl="0" marL="0" rtl="0" algn="l">
              <a:lnSpc>
                <a:spcPct val="100000"/>
              </a:lnSpc>
              <a:spcBef>
                <a:spcPts val="180"/>
              </a:spcBef>
              <a:spcAft>
                <a:spcPts val="0"/>
              </a:spcAft>
              <a:buClr>
                <a:srgbClr val="1F1F1F"/>
              </a:buClr>
              <a:buSzPts val="1800"/>
              <a:buFont typeface="Trebuchet MS"/>
              <a:buAutoNum type="arabicPeriod"/>
            </a:pPr>
            <a:r>
              <a:rPr b="1" i="0" lang="en-US" sz="1800">
                <a:solidFill>
                  <a:srgbClr val="1F1F1F"/>
                </a:solidFill>
                <a:latin typeface="Trebuchet MS"/>
                <a:ea typeface="Trebuchet MS"/>
                <a:cs typeface="Trebuchet MS"/>
                <a:sym typeface="Trebuchet MS"/>
              </a:rPr>
              <a:t>Feature Extraction:</a:t>
            </a:r>
            <a:r>
              <a:rPr b="0" i="0" lang="en-US" sz="1800">
                <a:solidFill>
                  <a:srgbClr val="1F1F1F"/>
                </a:solidFill>
                <a:latin typeface="Trebuchet MS"/>
                <a:ea typeface="Trebuchet MS"/>
                <a:cs typeface="Trebuchet MS"/>
                <a:sym typeface="Trebuchet MS"/>
              </a:rPr>
              <a:t> Early approaches relied on hand-crafted features, but deep learning models can now automatically extract informative features from lip movements in video sequences</a:t>
            </a:r>
            <a:endParaRPr/>
          </a:p>
          <a:p>
            <a:pPr indent="0" lvl="0" marL="0" rtl="0" algn="l">
              <a:lnSpc>
                <a:spcPct val="100000"/>
              </a:lnSpc>
              <a:spcBef>
                <a:spcPts val="180"/>
              </a:spcBef>
              <a:spcAft>
                <a:spcPts val="0"/>
              </a:spcAft>
              <a:buNone/>
            </a:pPr>
            <a:r>
              <a:t/>
            </a:r>
            <a:endParaRPr sz="1800">
              <a:latin typeface="Trebuchet MS"/>
              <a:ea typeface="Trebuchet MS"/>
              <a:cs typeface="Trebuchet MS"/>
              <a:sym typeface="Trebuchet MS"/>
            </a:endParaRPr>
          </a:p>
          <a:p>
            <a:pPr indent="0" lvl="0" marL="0" rtl="0" algn="l">
              <a:spcBef>
                <a:spcPts val="0"/>
              </a:spcBef>
              <a:spcAft>
                <a:spcPts val="0"/>
              </a:spcAft>
              <a:buNone/>
            </a:pPr>
            <a:r>
              <a:rPr lang="en-US" sz="1800">
                <a:latin typeface="Trebuchet MS"/>
                <a:ea typeface="Trebuchet MS"/>
                <a:cs typeface="Trebuchet MS"/>
                <a:sym typeface="Trebuchet MS"/>
              </a:rPr>
              <a:t>2</a:t>
            </a:r>
            <a:r>
              <a:rPr b="1" lang="en-US" sz="1800">
                <a:latin typeface="Trebuchet MS"/>
                <a:ea typeface="Trebuchet MS"/>
                <a:cs typeface="Trebuchet MS"/>
                <a:sym typeface="Trebuchet MS"/>
              </a:rPr>
              <a:t>. </a:t>
            </a:r>
            <a:r>
              <a:rPr b="1" i="0" lang="en-US" sz="1800">
                <a:solidFill>
                  <a:srgbClr val="1F1F1F"/>
                </a:solidFill>
                <a:latin typeface="Trebuchet MS"/>
                <a:ea typeface="Trebuchet MS"/>
                <a:cs typeface="Trebuchet MS"/>
                <a:sym typeface="Trebuchet MS"/>
              </a:rPr>
              <a:t>Model Architectures:</a:t>
            </a:r>
            <a:r>
              <a:rPr b="0" i="0" lang="en-US" sz="1800">
                <a:solidFill>
                  <a:srgbClr val="1F1F1F"/>
                </a:solidFill>
                <a:latin typeface="Trebuchet MS"/>
                <a:ea typeface="Trebuchet MS"/>
                <a:cs typeface="Trebuchet MS"/>
                <a:sym typeface="Trebuchet MS"/>
              </a:rPr>
              <a:t> Architectures like SpotFast, and AV-HuBERT incorporate various strategies like temporal convolutions but a critical challenge is ensuring models perform well beyond controlled lab settings.</a:t>
            </a:r>
            <a:endParaRPr/>
          </a:p>
          <a:p>
            <a:pPr indent="0" lvl="0" marL="0" rtl="0" algn="l">
              <a:lnSpc>
                <a:spcPct val="100000"/>
              </a:lnSpc>
              <a:spcBef>
                <a:spcPts val="180"/>
              </a:spcBef>
              <a:spcAft>
                <a:spcPts val="0"/>
              </a:spcAft>
              <a:buNone/>
            </a:pPr>
            <a:r>
              <a:t/>
            </a:r>
            <a:endParaRPr sz="1800">
              <a:latin typeface="Trebuchet MS"/>
              <a:ea typeface="Trebuchet MS"/>
              <a:cs typeface="Trebuchet MS"/>
              <a:sym typeface="Trebuchet MS"/>
            </a:endParaRPr>
          </a:p>
          <a:p>
            <a:pPr indent="0" lvl="0" marL="0" rtl="0" algn="l">
              <a:lnSpc>
                <a:spcPct val="100000"/>
              </a:lnSpc>
              <a:spcBef>
                <a:spcPts val="180"/>
              </a:spcBef>
              <a:spcAft>
                <a:spcPts val="0"/>
              </a:spcAft>
              <a:buNone/>
            </a:pPr>
            <a:r>
              <a:rPr lang="en-US" sz="1800">
                <a:latin typeface="Trebuchet MS"/>
                <a:ea typeface="Trebuchet MS"/>
                <a:cs typeface="Trebuchet MS"/>
                <a:sym typeface="Trebuchet MS"/>
              </a:rPr>
              <a:t>3</a:t>
            </a:r>
            <a:r>
              <a:rPr b="1" lang="en-US" sz="1800">
                <a:latin typeface="Trebuchet MS"/>
                <a:ea typeface="Trebuchet MS"/>
                <a:cs typeface="Trebuchet MS"/>
                <a:sym typeface="Trebuchet MS"/>
              </a:rPr>
              <a:t>.Employing only single modality: </a:t>
            </a:r>
            <a:r>
              <a:rPr lang="en-US" sz="1800">
                <a:latin typeface="Trebuchet MS"/>
                <a:ea typeface="Trebuchet MS"/>
                <a:cs typeface="Trebuchet MS"/>
                <a:sym typeface="Trebuchet MS"/>
              </a:rPr>
              <a:t>Single modality lip reading refers to the use of only visual information from lip movements and facial cues for speech recognition</a:t>
            </a:r>
            <a:endParaRPr/>
          </a:p>
          <a:p>
            <a:pPr indent="0" lvl="0" marL="0" rtl="0" algn="l">
              <a:lnSpc>
                <a:spcPct val="100000"/>
              </a:lnSpc>
              <a:spcBef>
                <a:spcPts val="180"/>
              </a:spcBef>
              <a:spcAft>
                <a:spcPts val="0"/>
              </a:spcAft>
              <a:buNone/>
            </a:pPr>
            <a:r>
              <a:t/>
            </a:r>
            <a:endParaRPr sz="1800">
              <a:latin typeface="Trebuchet MS"/>
              <a:ea typeface="Trebuchet MS"/>
              <a:cs typeface="Trebuchet MS"/>
              <a:sym typeface="Trebuchet MS"/>
            </a:endParaRPr>
          </a:p>
          <a:p>
            <a:pPr indent="0" lvl="0" marL="0" rtl="0" algn="l">
              <a:spcBef>
                <a:spcPts val="180"/>
              </a:spcBef>
              <a:spcAft>
                <a:spcPts val="0"/>
              </a:spcAft>
              <a:buNone/>
            </a:pPr>
            <a:r>
              <a:rPr lang="en-US" sz="1800">
                <a:latin typeface="Trebuchet MS"/>
                <a:ea typeface="Trebuchet MS"/>
                <a:cs typeface="Trebuchet MS"/>
                <a:sym typeface="Trebuchet MS"/>
              </a:rPr>
              <a:t>4.</a:t>
            </a:r>
            <a:r>
              <a:rPr b="1" i="0" lang="en-US" sz="1800">
                <a:solidFill>
                  <a:srgbClr val="1F1F1F"/>
                </a:solidFill>
                <a:latin typeface="Trebuchet MS"/>
                <a:ea typeface="Trebuchet MS"/>
                <a:cs typeface="Trebuchet MS"/>
                <a:sym typeface="Trebuchet MS"/>
              </a:rPr>
              <a:t> Computational Cost:</a:t>
            </a:r>
            <a:r>
              <a:rPr b="0" i="0" lang="en-US" sz="1800">
                <a:solidFill>
                  <a:srgbClr val="1F1F1F"/>
                </a:solidFill>
                <a:latin typeface="Trebuchet MS"/>
                <a:ea typeface="Trebuchet MS"/>
                <a:cs typeface="Trebuchet MS"/>
                <a:sym typeface="Trebuchet MS"/>
              </a:rPr>
              <a:t> Complex models often require significant computational resources, hindering deployment on mobile devices or real-time applications.</a:t>
            </a:r>
            <a:endParaRPr/>
          </a:p>
          <a:p>
            <a:pPr indent="0" lvl="0" marL="0" rtl="0" algn="l">
              <a:spcBef>
                <a:spcPts val="180"/>
              </a:spcBef>
              <a:spcAft>
                <a:spcPts val="0"/>
              </a:spcAft>
              <a:buNone/>
            </a:pPr>
            <a:r>
              <a:t/>
            </a:r>
            <a:endParaRPr b="0" i="0" sz="1800">
              <a:solidFill>
                <a:srgbClr val="1F1F1F"/>
              </a:solidFill>
              <a:latin typeface="Trebuchet MS"/>
              <a:ea typeface="Trebuchet MS"/>
              <a:cs typeface="Trebuchet MS"/>
              <a:sym typeface="Trebuchet MS"/>
            </a:endParaRPr>
          </a:p>
          <a:p>
            <a:pPr indent="0" lvl="0" marL="0" rtl="0" algn="l">
              <a:spcBef>
                <a:spcPts val="180"/>
              </a:spcBef>
              <a:spcAft>
                <a:spcPts val="0"/>
              </a:spcAft>
              <a:buNone/>
            </a:pPr>
            <a:r>
              <a:rPr lang="en-US" sz="1800">
                <a:latin typeface="Trebuchet MS"/>
                <a:ea typeface="Trebuchet MS"/>
                <a:cs typeface="Trebuchet MS"/>
                <a:sym typeface="Trebuchet MS"/>
              </a:rPr>
              <a:t>5.</a:t>
            </a:r>
            <a:r>
              <a:rPr b="1" i="0" lang="en-US" sz="1800">
                <a:solidFill>
                  <a:srgbClr val="1F1F1F"/>
                </a:solidFill>
                <a:latin typeface="Trebuchet MS"/>
                <a:ea typeface="Trebuchet MS"/>
                <a:cs typeface="Trebuchet MS"/>
                <a:sym typeface="Trebuchet MS"/>
              </a:rPr>
              <a:t> Limited Datasets:</a:t>
            </a:r>
            <a:r>
              <a:rPr b="0" i="0" lang="en-US" sz="1800">
                <a:solidFill>
                  <a:srgbClr val="1F1F1F"/>
                </a:solidFill>
                <a:latin typeface="Trebuchet MS"/>
                <a:ea typeface="Trebuchet MS"/>
                <a:cs typeface="Trebuchet MS"/>
                <a:sym typeface="Trebuchet MS"/>
              </a:rPr>
              <a:t> Training robust lip-reading models requires large datasets with accurate lip-to-speech annotations.</a:t>
            </a:r>
            <a:endParaRPr/>
          </a:p>
          <a:p>
            <a:pPr indent="0" lvl="0" marL="0" rtl="0" algn="l">
              <a:lnSpc>
                <a:spcPct val="100000"/>
              </a:lnSpc>
              <a:spcBef>
                <a:spcPts val="180"/>
              </a:spcBef>
              <a:spcAft>
                <a:spcPts val="0"/>
              </a:spcAft>
              <a:buNone/>
            </a:pPr>
            <a:r>
              <a:t/>
            </a:r>
            <a:endParaRPr sz="1800">
              <a:latin typeface="Trebuchet MS"/>
              <a:ea typeface="Trebuchet MS"/>
              <a:cs typeface="Trebuchet MS"/>
              <a:sym typeface="Trebuchet MS"/>
            </a:endParaRPr>
          </a:p>
          <a:p>
            <a:pPr indent="0" lvl="0" marL="0" rtl="0" algn="l">
              <a:lnSpc>
                <a:spcPct val="100000"/>
              </a:lnSpc>
              <a:spcBef>
                <a:spcPts val="180"/>
              </a:spcBef>
              <a:spcAft>
                <a:spcPts val="0"/>
              </a:spcAft>
              <a:buNone/>
            </a:pPr>
            <a:r>
              <a:t/>
            </a:r>
            <a:endParaRPr sz="1800">
              <a:latin typeface="Trebuchet MS"/>
              <a:ea typeface="Trebuchet MS"/>
              <a:cs typeface="Trebuchet MS"/>
              <a:sym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6" name="Shape 256"/>
        <p:cNvGrpSpPr/>
        <p:nvPr/>
      </p:nvGrpSpPr>
      <p:grpSpPr>
        <a:xfrm>
          <a:off x="0" y="0"/>
          <a:ext cx="0" cy="0"/>
          <a:chOff x="0" y="0"/>
          <a:chExt cx="0" cy="0"/>
        </a:xfrm>
      </p:grpSpPr>
      <p:sp>
        <p:nvSpPr>
          <p:cNvPr id="257" name="Google Shape;257;p29"/>
          <p:cNvSpPr txBox="1"/>
          <p:nvPr>
            <p:ph type="title"/>
          </p:nvPr>
        </p:nvSpPr>
        <p:spPr>
          <a:xfrm>
            <a:off x="580390" y="166624"/>
            <a:ext cx="9756457" cy="1034795"/>
          </a:xfrm>
          <a:prstGeom prst="rect">
            <a:avLst/>
          </a:prstGeom>
          <a:noFill/>
          <a:ln>
            <a:noFill/>
          </a:ln>
        </p:spPr>
        <p:txBody>
          <a:bodyPr anchorCtr="0" anchor="t" bIns="0" lIns="0" spcFirstLastPara="1" rIns="0" wrap="square" tIns="472800">
            <a:spAutoFit/>
          </a:bodyPr>
          <a:lstStyle/>
          <a:p>
            <a:pPr indent="0" lvl="0" marL="796290" rtl="0" algn="l">
              <a:lnSpc>
                <a:spcPct val="100000"/>
              </a:lnSpc>
              <a:spcBef>
                <a:spcPts val="0"/>
              </a:spcBef>
              <a:spcAft>
                <a:spcPts val="0"/>
              </a:spcAft>
              <a:buNone/>
            </a:pPr>
            <a:r>
              <a:rPr lang="en-US" sz="3600"/>
              <a:t>PROPOSED SYSTEM</a:t>
            </a:r>
            <a:endParaRPr sz="3600"/>
          </a:p>
        </p:txBody>
      </p:sp>
      <p:sp>
        <p:nvSpPr>
          <p:cNvPr id="258" name="Google Shape;258;p29"/>
          <p:cNvSpPr/>
          <p:nvPr/>
        </p:nvSpPr>
        <p:spPr>
          <a:xfrm>
            <a:off x="0" y="0"/>
            <a:ext cx="838200" cy="5667375"/>
          </a:xfrm>
          <a:custGeom>
            <a:rect b="b" l="l" r="r" t="t"/>
            <a:pathLst>
              <a:path extrusionOk="0" h="5667375" w="838200">
                <a:moveTo>
                  <a:pt x="838200" y="0"/>
                </a:moveTo>
                <a:lnTo>
                  <a:pt x="0" y="0"/>
                </a:lnTo>
                <a:lnTo>
                  <a:pt x="0" y="5667375"/>
                </a:lnTo>
                <a:lnTo>
                  <a:pt x="838200"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59" name="Google Shape;259;p29"/>
          <p:cNvSpPr/>
          <p:nvPr/>
        </p:nvSpPr>
        <p:spPr>
          <a:xfrm>
            <a:off x="11744325" y="4010025"/>
            <a:ext cx="447675" cy="2847975"/>
          </a:xfrm>
          <a:custGeom>
            <a:rect b="b" l="l" r="r" t="t"/>
            <a:pathLst>
              <a:path extrusionOk="0" h="2847975" w="447675">
                <a:moveTo>
                  <a:pt x="447675" y="0"/>
                </a:moveTo>
                <a:lnTo>
                  <a:pt x="0" y="2847975"/>
                </a:lnTo>
                <a:lnTo>
                  <a:pt x="447675" y="2847975"/>
                </a:lnTo>
                <a:lnTo>
                  <a:pt x="447675"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60" name="Google Shape;260;p29"/>
          <p:cNvSpPr txBox="1"/>
          <p:nvPr/>
        </p:nvSpPr>
        <p:spPr>
          <a:xfrm>
            <a:off x="1504950" y="1454467"/>
            <a:ext cx="10034270" cy="2815194"/>
          </a:xfrm>
          <a:prstGeom prst="rect">
            <a:avLst/>
          </a:prstGeom>
          <a:noFill/>
          <a:ln>
            <a:noFill/>
          </a:ln>
        </p:spPr>
        <p:txBody>
          <a:bodyPr anchorCtr="0" anchor="t" bIns="0" lIns="0" spcFirstLastPara="1" rIns="0" wrap="square" tIns="12700">
            <a:spAutoFit/>
          </a:bodyPr>
          <a:lstStyle/>
          <a:p>
            <a:pPr indent="-219075" lvl="0" marL="231140" rtl="0" algn="l">
              <a:lnSpc>
                <a:spcPct val="118611"/>
              </a:lnSpc>
              <a:spcBef>
                <a:spcPts val="0"/>
              </a:spcBef>
              <a:spcAft>
                <a:spcPts val="0"/>
              </a:spcAft>
              <a:buSzPts val="1700"/>
              <a:buFont typeface="Trebuchet MS"/>
              <a:buAutoNum type="arabicPeriod"/>
            </a:pPr>
            <a:r>
              <a:rPr b="1" lang="en-US" sz="1800">
                <a:latin typeface="Trebuchet MS"/>
                <a:ea typeface="Trebuchet MS"/>
                <a:cs typeface="Trebuchet MS"/>
                <a:sym typeface="Trebuchet MS"/>
              </a:rPr>
              <a:t>Implementing multimodality:</a:t>
            </a:r>
            <a:endParaRPr b="1" sz="1800">
              <a:latin typeface="Trebuchet MS"/>
              <a:ea typeface="Trebuchet MS"/>
              <a:cs typeface="Trebuchet MS"/>
              <a:sym typeface="Trebuchet MS"/>
            </a:endParaRPr>
          </a:p>
          <a:p>
            <a:pPr indent="0" lvl="0" marL="12700" marR="168910" rtl="0" algn="l">
              <a:lnSpc>
                <a:spcPct val="121111"/>
              </a:lnSpc>
              <a:spcBef>
                <a:spcPts val="30"/>
              </a:spcBef>
              <a:spcAft>
                <a:spcPts val="0"/>
              </a:spcAft>
              <a:buNone/>
            </a:pPr>
            <a:r>
              <a:rPr lang="en-US" sz="1800">
                <a:solidFill>
                  <a:srgbClr val="374151"/>
                </a:solidFill>
                <a:latin typeface="Trebuchet MS"/>
                <a:ea typeface="Trebuchet MS"/>
                <a:cs typeface="Trebuchet MS"/>
                <a:sym typeface="Trebuchet MS"/>
              </a:rPr>
              <a:t>It refers to integrating multiple sources of information, such as visual data (lip movements and facial cues) and audio data, to improve the accuracy and robustness of lip reading systems. This makes it more resilient to noisy environments and improving overall performance</a:t>
            </a:r>
            <a:endParaRPr sz="1800">
              <a:latin typeface="Trebuchet MS"/>
              <a:ea typeface="Trebuchet MS"/>
              <a:cs typeface="Trebuchet MS"/>
              <a:sym typeface="Trebuchet MS"/>
            </a:endParaRPr>
          </a:p>
          <a:p>
            <a:pPr indent="0" lvl="0" marL="0" rtl="0" algn="l">
              <a:lnSpc>
                <a:spcPct val="100000"/>
              </a:lnSpc>
              <a:spcBef>
                <a:spcPts val="5"/>
              </a:spcBef>
              <a:spcAft>
                <a:spcPts val="0"/>
              </a:spcAft>
              <a:buNone/>
            </a:pPr>
            <a:r>
              <a:t/>
            </a:r>
            <a:endParaRPr sz="1800">
              <a:latin typeface="Trebuchet MS"/>
              <a:ea typeface="Trebuchet MS"/>
              <a:cs typeface="Trebuchet MS"/>
              <a:sym typeface="Trebuchet MS"/>
            </a:endParaRPr>
          </a:p>
          <a:p>
            <a:pPr indent="0" lvl="0" marL="12700" marR="5080" rtl="0" algn="l">
              <a:lnSpc>
                <a:spcPct val="99100"/>
              </a:lnSpc>
              <a:spcBef>
                <a:spcPts val="110"/>
              </a:spcBef>
              <a:spcAft>
                <a:spcPts val="0"/>
              </a:spcAft>
              <a:buNone/>
            </a:pPr>
            <a:r>
              <a:rPr lang="en-US" sz="1800">
                <a:solidFill>
                  <a:srgbClr val="374151"/>
                </a:solidFill>
                <a:latin typeface="Trebuchet MS"/>
                <a:ea typeface="Trebuchet MS"/>
                <a:cs typeface="Trebuchet MS"/>
                <a:sym typeface="Trebuchet MS"/>
              </a:rPr>
              <a:t>2</a:t>
            </a:r>
            <a:r>
              <a:rPr b="1" lang="en-US" sz="1800">
                <a:solidFill>
                  <a:srgbClr val="374151"/>
                </a:solidFill>
                <a:latin typeface="Trebuchet MS"/>
                <a:ea typeface="Trebuchet MS"/>
                <a:cs typeface="Trebuchet MS"/>
                <a:sym typeface="Trebuchet MS"/>
              </a:rPr>
              <a:t>. Sentence-Level Prediction: </a:t>
            </a:r>
            <a:r>
              <a:rPr lang="en-US" sz="1800">
                <a:solidFill>
                  <a:srgbClr val="374151"/>
                </a:solidFill>
                <a:latin typeface="Trebuchet MS"/>
                <a:ea typeface="Trebuchet MS"/>
                <a:cs typeface="Trebuchet MS"/>
                <a:sym typeface="Trebuchet MS"/>
              </a:rPr>
              <a:t>Unlike previous approaches that focused on word classification, LipNet performs sentence-level sequence prediction, capturing temporal context and improving performance, especially for longer words</a:t>
            </a:r>
            <a:endParaRPr/>
          </a:p>
          <a:p>
            <a:pPr indent="0" lvl="0" marL="12700" marR="5080" rtl="0" algn="l">
              <a:lnSpc>
                <a:spcPct val="99100"/>
              </a:lnSpc>
              <a:spcBef>
                <a:spcPts val="110"/>
              </a:spcBef>
              <a:spcAft>
                <a:spcPts val="0"/>
              </a:spcAft>
              <a:buNone/>
            </a:pPr>
            <a:r>
              <a:t/>
            </a:r>
            <a:endParaRPr sz="1800">
              <a:solidFill>
                <a:srgbClr val="374151"/>
              </a:solidFill>
              <a:latin typeface="Trebuchet MS"/>
              <a:ea typeface="Trebuchet MS"/>
              <a:cs typeface="Trebuchet MS"/>
              <a:sym typeface="Trebuchet MS"/>
            </a:endParaRPr>
          </a:p>
          <a:p>
            <a:pPr indent="0" lvl="0" marL="12700" marR="5080" rtl="0" algn="l">
              <a:lnSpc>
                <a:spcPct val="99100"/>
              </a:lnSpc>
              <a:spcBef>
                <a:spcPts val="110"/>
              </a:spcBef>
              <a:spcAft>
                <a:spcPts val="0"/>
              </a:spcAft>
              <a:buNone/>
            </a:pPr>
            <a:r>
              <a:t/>
            </a:r>
            <a:endParaRPr sz="1800">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2" name="Shape 92"/>
        <p:cNvGrpSpPr/>
        <p:nvPr/>
      </p:nvGrpSpPr>
      <p:grpSpPr>
        <a:xfrm>
          <a:off x="0" y="0"/>
          <a:ext cx="0" cy="0"/>
          <a:chOff x="0" y="0"/>
          <a:chExt cx="0" cy="0"/>
        </a:xfrm>
      </p:grpSpPr>
      <p:sp>
        <p:nvSpPr>
          <p:cNvPr id="93" name="Google Shape;93;p3"/>
          <p:cNvSpPr txBox="1"/>
          <p:nvPr/>
        </p:nvSpPr>
        <p:spPr>
          <a:xfrm>
            <a:off x="1121410" y="1775460"/>
            <a:ext cx="2081530" cy="1128395"/>
          </a:xfrm>
          <a:prstGeom prst="rect">
            <a:avLst/>
          </a:prstGeom>
          <a:noFill/>
          <a:ln>
            <a:noFill/>
          </a:ln>
        </p:spPr>
        <p:txBody>
          <a:bodyPr anchorCtr="0" anchor="t" bIns="0" lIns="0" spcFirstLastPara="1" rIns="0" wrap="square" tIns="8875">
            <a:spAutoFit/>
          </a:bodyPr>
          <a:lstStyle/>
          <a:p>
            <a:pPr indent="0" lvl="0" marL="12700" marR="5080" rtl="0" algn="l">
              <a:lnSpc>
                <a:spcPct val="100800"/>
              </a:lnSpc>
              <a:spcBef>
                <a:spcPts val="0"/>
              </a:spcBef>
              <a:spcAft>
                <a:spcPts val="0"/>
              </a:spcAft>
              <a:buNone/>
            </a:pPr>
            <a:r>
              <a:rPr lang="en-US" sz="3600">
                <a:solidFill>
                  <a:srgbClr val="90C224"/>
                </a:solidFill>
                <a:latin typeface="Trebuchet MS"/>
                <a:ea typeface="Trebuchet MS"/>
                <a:cs typeface="Trebuchet MS"/>
                <a:sym typeface="Trebuchet MS"/>
              </a:rPr>
              <a:t>TEAM MEMBERS:</a:t>
            </a:r>
            <a:endParaRPr sz="3600">
              <a:latin typeface="Trebuchet MS"/>
              <a:ea typeface="Trebuchet MS"/>
              <a:cs typeface="Trebuchet MS"/>
              <a:sym typeface="Trebuchet MS"/>
            </a:endParaRPr>
          </a:p>
        </p:txBody>
      </p:sp>
      <p:sp>
        <p:nvSpPr>
          <p:cNvPr id="94" name="Google Shape;94;p3"/>
          <p:cNvSpPr/>
          <p:nvPr/>
        </p:nvSpPr>
        <p:spPr>
          <a:xfrm>
            <a:off x="0" y="4010025"/>
            <a:ext cx="447675" cy="2847975"/>
          </a:xfrm>
          <a:custGeom>
            <a:rect b="b" l="l" r="r" t="t"/>
            <a:pathLst>
              <a:path extrusionOk="0" h="2847975" w="447675">
                <a:moveTo>
                  <a:pt x="0" y="0"/>
                </a:moveTo>
                <a:lnTo>
                  <a:pt x="0" y="2847975"/>
                </a:lnTo>
                <a:lnTo>
                  <a:pt x="447675" y="2847975"/>
                </a:lnTo>
                <a:lnTo>
                  <a:pt x="0" y="0"/>
                </a:lnTo>
                <a:close/>
              </a:path>
            </a:pathLst>
          </a:custGeom>
          <a:solidFill>
            <a:srgbClr val="90C22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95" name="Google Shape;95;p3"/>
          <p:cNvSpPr/>
          <p:nvPr/>
        </p:nvSpPr>
        <p:spPr>
          <a:xfrm>
            <a:off x="4672076" y="1452625"/>
            <a:ext cx="0" cy="3933825"/>
          </a:xfrm>
          <a:custGeom>
            <a:rect b="b" l="l" r="r" t="t"/>
            <a:pathLst>
              <a:path extrusionOk="0" h="3933825" w="120000">
                <a:moveTo>
                  <a:pt x="0" y="0"/>
                </a:moveTo>
                <a:lnTo>
                  <a:pt x="0" y="3933825"/>
                </a:lnTo>
              </a:path>
            </a:pathLst>
          </a:custGeom>
          <a:noFill/>
          <a:ln cap="flat" cmpd="sng" w="12700">
            <a:solidFill>
              <a:srgbClr val="90C22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96" name="Google Shape;96;p3"/>
          <p:cNvPicPr preferRelativeResize="0"/>
          <p:nvPr/>
        </p:nvPicPr>
        <p:blipFill rotWithShape="1">
          <a:blip r:embed="rId3">
            <a:alphaModFix/>
          </a:blip>
          <a:srcRect b="0" l="0" r="0" t="0"/>
          <a:stretch/>
        </p:blipFill>
        <p:spPr>
          <a:xfrm>
            <a:off x="5132387" y="1817817"/>
            <a:ext cx="112834" cy="103497"/>
          </a:xfrm>
          <a:prstGeom prst="rect">
            <a:avLst/>
          </a:prstGeom>
          <a:noFill/>
          <a:ln>
            <a:noFill/>
          </a:ln>
        </p:spPr>
      </p:pic>
      <p:pic>
        <p:nvPicPr>
          <p:cNvPr id="97" name="Google Shape;97;p3"/>
          <p:cNvPicPr preferRelativeResize="0"/>
          <p:nvPr/>
        </p:nvPicPr>
        <p:blipFill rotWithShape="1">
          <a:blip r:embed="rId3">
            <a:alphaModFix/>
          </a:blip>
          <a:srcRect b="0" l="0" r="0" t="0"/>
          <a:stretch/>
        </p:blipFill>
        <p:spPr>
          <a:xfrm>
            <a:off x="5132387" y="2236917"/>
            <a:ext cx="112834" cy="103497"/>
          </a:xfrm>
          <a:prstGeom prst="rect">
            <a:avLst/>
          </a:prstGeom>
          <a:noFill/>
          <a:ln>
            <a:noFill/>
          </a:ln>
        </p:spPr>
      </p:pic>
      <p:pic>
        <p:nvPicPr>
          <p:cNvPr id="98" name="Google Shape;98;p3"/>
          <p:cNvPicPr preferRelativeResize="0"/>
          <p:nvPr/>
        </p:nvPicPr>
        <p:blipFill rotWithShape="1">
          <a:blip r:embed="rId3">
            <a:alphaModFix/>
          </a:blip>
          <a:srcRect b="0" l="0" r="0" t="0"/>
          <a:stretch/>
        </p:blipFill>
        <p:spPr>
          <a:xfrm>
            <a:off x="5132345" y="2646492"/>
            <a:ext cx="112796" cy="103497"/>
          </a:xfrm>
          <a:prstGeom prst="rect">
            <a:avLst/>
          </a:prstGeom>
          <a:noFill/>
          <a:ln>
            <a:noFill/>
          </a:ln>
        </p:spPr>
      </p:pic>
      <p:pic>
        <p:nvPicPr>
          <p:cNvPr id="99" name="Google Shape;99;p3"/>
          <p:cNvPicPr preferRelativeResize="0"/>
          <p:nvPr/>
        </p:nvPicPr>
        <p:blipFill rotWithShape="1">
          <a:blip r:embed="rId3">
            <a:alphaModFix/>
          </a:blip>
          <a:srcRect b="0" l="0" r="0" t="0"/>
          <a:stretch/>
        </p:blipFill>
        <p:spPr>
          <a:xfrm>
            <a:off x="5132345" y="3046542"/>
            <a:ext cx="112796" cy="103497"/>
          </a:xfrm>
          <a:prstGeom prst="rect">
            <a:avLst/>
          </a:prstGeom>
          <a:noFill/>
          <a:ln>
            <a:noFill/>
          </a:ln>
        </p:spPr>
      </p:pic>
      <p:sp>
        <p:nvSpPr>
          <p:cNvPr id="100" name="Google Shape;100;p3"/>
          <p:cNvSpPr txBox="1"/>
          <p:nvPr>
            <p:ph type="ctrTitle"/>
          </p:nvPr>
        </p:nvSpPr>
        <p:spPr>
          <a:xfrm>
            <a:off x="5245100" y="1541717"/>
            <a:ext cx="4008120" cy="1677670"/>
          </a:xfrm>
          <a:prstGeom prst="rect">
            <a:avLst/>
          </a:prstGeom>
          <a:noFill/>
          <a:ln>
            <a:noFill/>
          </a:ln>
        </p:spPr>
        <p:txBody>
          <a:bodyPr anchorCtr="0" anchor="t" bIns="0" lIns="0" spcFirstLastPara="1" rIns="0" wrap="square" tIns="22850">
            <a:spAutoFit/>
          </a:bodyPr>
          <a:lstStyle/>
          <a:p>
            <a:pPr indent="9525" lvl="0" marL="12700" marR="5080" rtl="0" algn="l">
              <a:lnSpc>
                <a:spcPct val="149600"/>
              </a:lnSpc>
              <a:spcBef>
                <a:spcPts val="0"/>
              </a:spcBef>
              <a:spcAft>
                <a:spcPts val="0"/>
              </a:spcAft>
              <a:buNone/>
            </a:pPr>
            <a:r>
              <a:rPr lang="en-US" sz="1800">
                <a:solidFill>
                  <a:srgbClr val="404040"/>
                </a:solidFill>
              </a:rPr>
              <a:t>AKASH CHANDRA (20071A0569) CHARITHA PARUCHURI (20071A0570) KARTHIKAAWALGAONKAR (20071A0581) YOGITHA(21075A0511)</a:t>
            </a:r>
            <a:endParaRPr sz="1800"/>
          </a:p>
        </p:txBody>
      </p:sp>
      <p:sp>
        <p:nvSpPr>
          <p:cNvPr id="101" name="Google Shape;101;p3"/>
          <p:cNvSpPr/>
          <p:nvPr/>
        </p:nvSpPr>
        <p:spPr>
          <a:xfrm>
            <a:off x="11363325" y="0"/>
            <a:ext cx="828675" cy="4514850"/>
          </a:xfrm>
          <a:custGeom>
            <a:rect b="b" l="l" r="r" t="t"/>
            <a:pathLst>
              <a:path extrusionOk="0" h="4514850" w="828675">
                <a:moveTo>
                  <a:pt x="828675" y="0"/>
                </a:moveTo>
                <a:lnTo>
                  <a:pt x="0" y="0"/>
                </a:lnTo>
                <a:lnTo>
                  <a:pt x="828675" y="4514596"/>
                </a:lnTo>
                <a:lnTo>
                  <a:pt x="828675" y="0"/>
                </a:lnTo>
                <a:close/>
              </a:path>
            </a:pathLst>
          </a:custGeom>
          <a:solidFill>
            <a:srgbClr val="529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02" name="Google Shape;102;p3"/>
          <p:cNvSpPr txBox="1"/>
          <p:nvPr/>
        </p:nvSpPr>
        <p:spPr>
          <a:xfrm>
            <a:off x="5520944" y="4273486"/>
            <a:ext cx="3375025"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Trebuchet MS"/>
                <a:ea typeface="Trebuchet MS"/>
                <a:cs typeface="Trebuchet MS"/>
                <a:sym typeface="Trebuchet MS"/>
              </a:rPr>
              <a:t>Guide name :Mr.Bheemalingappa</a:t>
            </a:r>
            <a:endParaRPr sz="1800">
              <a:latin typeface="Trebuchet MS"/>
              <a:ea typeface="Trebuchet MS"/>
              <a:cs typeface="Trebuchet MS"/>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580390" y="166624"/>
            <a:ext cx="9756457" cy="1034795"/>
          </a:xfrm>
          <a:prstGeom prst="rect">
            <a:avLst/>
          </a:prstGeom>
          <a:noFill/>
          <a:ln>
            <a:noFill/>
          </a:ln>
        </p:spPr>
        <p:txBody>
          <a:bodyPr anchorCtr="0" anchor="t" bIns="0" lIns="0" spcFirstLastPara="1" rIns="0" wrap="square" tIns="472800">
            <a:spAutoFit/>
          </a:bodyPr>
          <a:lstStyle/>
          <a:p>
            <a:pPr indent="0" lvl="0" marL="796290" rtl="0" algn="l">
              <a:lnSpc>
                <a:spcPct val="100000"/>
              </a:lnSpc>
              <a:spcBef>
                <a:spcPts val="0"/>
              </a:spcBef>
              <a:spcAft>
                <a:spcPts val="0"/>
              </a:spcAft>
              <a:buNone/>
            </a:pPr>
            <a:r>
              <a:rPr lang="en-US" sz="3600"/>
              <a:t>OBJECTIVES</a:t>
            </a:r>
            <a:endParaRPr sz="3600"/>
          </a:p>
        </p:txBody>
      </p:sp>
      <p:sp>
        <p:nvSpPr>
          <p:cNvPr id="266" name="Google Shape;266;p30"/>
          <p:cNvSpPr/>
          <p:nvPr/>
        </p:nvSpPr>
        <p:spPr>
          <a:xfrm>
            <a:off x="0" y="0"/>
            <a:ext cx="838200" cy="5667375"/>
          </a:xfrm>
          <a:custGeom>
            <a:rect b="b" l="l" r="r" t="t"/>
            <a:pathLst>
              <a:path extrusionOk="0" h="5667375" w="838200">
                <a:moveTo>
                  <a:pt x="838200" y="0"/>
                </a:moveTo>
                <a:lnTo>
                  <a:pt x="0" y="0"/>
                </a:lnTo>
                <a:lnTo>
                  <a:pt x="0" y="5667375"/>
                </a:lnTo>
                <a:lnTo>
                  <a:pt x="838200"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67" name="Google Shape;267;p30"/>
          <p:cNvSpPr/>
          <p:nvPr/>
        </p:nvSpPr>
        <p:spPr>
          <a:xfrm>
            <a:off x="11744325" y="4010025"/>
            <a:ext cx="447675" cy="2847975"/>
          </a:xfrm>
          <a:custGeom>
            <a:rect b="b" l="l" r="r" t="t"/>
            <a:pathLst>
              <a:path extrusionOk="0" h="2847975" w="447675">
                <a:moveTo>
                  <a:pt x="447675" y="0"/>
                </a:moveTo>
                <a:lnTo>
                  <a:pt x="0" y="2847975"/>
                </a:lnTo>
                <a:lnTo>
                  <a:pt x="447675" y="2847975"/>
                </a:lnTo>
                <a:lnTo>
                  <a:pt x="447675"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68" name="Google Shape;268;p30"/>
          <p:cNvSpPr txBox="1"/>
          <p:nvPr/>
        </p:nvSpPr>
        <p:spPr>
          <a:xfrm>
            <a:off x="838200" y="2257425"/>
            <a:ext cx="2609850" cy="3133725"/>
          </a:xfrm>
          <a:prstGeom prst="rect">
            <a:avLst/>
          </a:prstGeom>
          <a:solidFill>
            <a:srgbClr val="529F1F"/>
          </a:solidFill>
          <a:ln>
            <a:noFill/>
          </a:ln>
        </p:spPr>
        <p:txBody>
          <a:bodyPr anchorCtr="0" anchor="t" bIns="0" lIns="0" spcFirstLastPara="1" rIns="0" wrap="square" tIns="22225">
            <a:spAutoFit/>
          </a:bodyPr>
          <a:lstStyle/>
          <a:p>
            <a:pPr indent="0" lvl="0" marL="267335" rtl="0" algn="l">
              <a:lnSpc>
                <a:spcPct val="100000"/>
              </a:lnSpc>
              <a:spcBef>
                <a:spcPts val="0"/>
              </a:spcBef>
              <a:spcAft>
                <a:spcPts val="0"/>
              </a:spcAft>
              <a:buNone/>
            </a:pPr>
            <a:r>
              <a:rPr lang="en-US" sz="6600">
                <a:solidFill>
                  <a:srgbClr val="FFFFFF"/>
                </a:solidFill>
                <a:latin typeface="Trebuchet MS"/>
                <a:ea typeface="Trebuchet MS"/>
                <a:cs typeface="Trebuchet MS"/>
                <a:sym typeface="Trebuchet MS"/>
              </a:rPr>
              <a:t>01</a:t>
            </a:r>
            <a:endParaRPr sz="6600">
              <a:latin typeface="Trebuchet MS"/>
              <a:ea typeface="Trebuchet MS"/>
              <a:cs typeface="Trebuchet MS"/>
              <a:sym typeface="Trebuchet MS"/>
            </a:endParaRPr>
          </a:p>
          <a:p>
            <a:pPr indent="0" lvl="0" marL="267335" marR="451484" rtl="0" algn="l">
              <a:lnSpc>
                <a:spcPct val="88500"/>
              </a:lnSpc>
              <a:spcBef>
                <a:spcPts val="1750"/>
              </a:spcBef>
              <a:spcAft>
                <a:spcPts val="0"/>
              </a:spcAft>
              <a:buNone/>
            </a:pPr>
            <a:r>
              <a:rPr lang="en-US" sz="1400">
                <a:solidFill>
                  <a:srgbClr val="FFFFFF"/>
                </a:solidFill>
                <a:latin typeface="Trebuchet MS"/>
                <a:ea typeface="Trebuchet MS"/>
                <a:cs typeface="Trebuchet MS"/>
                <a:sym typeface="Trebuchet MS"/>
              </a:rPr>
              <a:t>1. Improved Speech Recognition: Deep learning models can be trained to interpret lip movements and predict spoken words</a:t>
            </a:r>
            <a:endParaRPr sz="1400">
              <a:latin typeface="Trebuchet MS"/>
              <a:ea typeface="Trebuchet MS"/>
              <a:cs typeface="Trebuchet MS"/>
              <a:sym typeface="Trebuchet MS"/>
            </a:endParaRPr>
          </a:p>
        </p:txBody>
      </p:sp>
      <p:sp>
        <p:nvSpPr>
          <p:cNvPr id="269" name="Google Shape;269;p30"/>
          <p:cNvSpPr txBox="1"/>
          <p:nvPr/>
        </p:nvSpPr>
        <p:spPr>
          <a:xfrm>
            <a:off x="3638550" y="2257425"/>
            <a:ext cx="2609850" cy="3133725"/>
          </a:xfrm>
          <a:prstGeom prst="rect">
            <a:avLst/>
          </a:prstGeom>
          <a:solidFill>
            <a:srgbClr val="85B81F"/>
          </a:solidFill>
          <a:ln>
            <a:noFill/>
          </a:ln>
        </p:spPr>
        <p:txBody>
          <a:bodyPr anchorCtr="0" anchor="t" bIns="0" lIns="0" spcFirstLastPara="1" rIns="0" wrap="square" tIns="22225">
            <a:spAutoFit/>
          </a:bodyPr>
          <a:lstStyle/>
          <a:p>
            <a:pPr indent="0" lvl="0" marL="269240" rtl="0" algn="l">
              <a:lnSpc>
                <a:spcPct val="100000"/>
              </a:lnSpc>
              <a:spcBef>
                <a:spcPts val="0"/>
              </a:spcBef>
              <a:spcAft>
                <a:spcPts val="0"/>
              </a:spcAft>
              <a:buNone/>
            </a:pPr>
            <a:r>
              <a:rPr lang="en-US" sz="6600">
                <a:solidFill>
                  <a:srgbClr val="FFFFFF"/>
                </a:solidFill>
                <a:latin typeface="Trebuchet MS"/>
                <a:ea typeface="Trebuchet MS"/>
                <a:cs typeface="Trebuchet MS"/>
                <a:sym typeface="Trebuchet MS"/>
              </a:rPr>
              <a:t>02</a:t>
            </a:r>
            <a:endParaRPr sz="6600">
              <a:latin typeface="Trebuchet MS"/>
              <a:ea typeface="Trebuchet MS"/>
              <a:cs typeface="Trebuchet MS"/>
              <a:sym typeface="Trebuchet MS"/>
            </a:endParaRPr>
          </a:p>
          <a:p>
            <a:pPr indent="0" lvl="0" marL="269240" marR="311785" rtl="0" algn="l">
              <a:lnSpc>
                <a:spcPct val="87200"/>
              </a:lnSpc>
              <a:spcBef>
                <a:spcPts val="1775"/>
              </a:spcBef>
              <a:spcAft>
                <a:spcPts val="0"/>
              </a:spcAft>
              <a:buNone/>
            </a:pPr>
            <a:r>
              <a:rPr lang="en-US" sz="1400">
                <a:solidFill>
                  <a:srgbClr val="FFFFFF"/>
                </a:solidFill>
                <a:latin typeface="Trebuchet MS"/>
                <a:ea typeface="Trebuchet MS"/>
                <a:cs typeface="Trebuchet MS"/>
                <a:sym typeface="Trebuchet MS"/>
              </a:rPr>
              <a:t>2. Assistance for Hearing- Impaired Individuals: It can aid people with hearing disabilities by providing real-time transcription of spoken words into text.</a:t>
            </a:r>
            <a:endParaRPr sz="1400">
              <a:latin typeface="Trebuchet MS"/>
              <a:ea typeface="Trebuchet MS"/>
              <a:cs typeface="Trebuchet MS"/>
              <a:sym typeface="Trebuchet MS"/>
            </a:endParaRPr>
          </a:p>
        </p:txBody>
      </p:sp>
      <p:sp>
        <p:nvSpPr>
          <p:cNvPr id="270" name="Google Shape;270;p30"/>
          <p:cNvSpPr txBox="1"/>
          <p:nvPr/>
        </p:nvSpPr>
        <p:spPr>
          <a:xfrm>
            <a:off x="6438900" y="2257425"/>
            <a:ext cx="2609850" cy="3133725"/>
          </a:xfrm>
          <a:prstGeom prst="rect">
            <a:avLst/>
          </a:prstGeom>
          <a:solidFill>
            <a:srgbClr val="C5D01D"/>
          </a:solidFill>
          <a:ln>
            <a:noFill/>
          </a:ln>
        </p:spPr>
        <p:txBody>
          <a:bodyPr anchorCtr="0" anchor="t" bIns="0" lIns="0" spcFirstLastPara="1" rIns="0" wrap="square" tIns="22225">
            <a:spAutoFit/>
          </a:bodyPr>
          <a:lstStyle/>
          <a:p>
            <a:pPr indent="0" lvl="0" marL="271145" rtl="0" algn="l">
              <a:lnSpc>
                <a:spcPct val="100000"/>
              </a:lnSpc>
              <a:spcBef>
                <a:spcPts val="0"/>
              </a:spcBef>
              <a:spcAft>
                <a:spcPts val="0"/>
              </a:spcAft>
              <a:buNone/>
            </a:pPr>
            <a:r>
              <a:rPr lang="en-US" sz="6600">
                <a:solidFill>
                  <a:srgbClr val="FFFFFF"/>
                </a:solidFill>
                <a:latin typeface="Trebuchet MS"/>
                <a:ea typeface="Trebuchet MS"/>
                <a:cs typeface="Trebuchet MS"/>
                <a:sym typeface="Trebuchet MS"/>
              </a:rPr>
              <a:t>03</a:t>
            </a:r>
            <a:endParaRPr sz="6600">
              <a:latin typeface="Trebuchet MS"/>
              <a:ea typeface="Trebuchet MS"/>
              <a:cs typeface="Trebuchet MS"/>
              <a:sym typeface="Trebuchet MS"/>
            </a:endParaRPr>
          </a:p>
          <a:p>
            <a:pPr indent="0" lvl="0" marL="271145" marR="297180" rtl="0" algn="l">
              <a:lnSpc>
                <a:spcPct val="117857"/>
              </a:lnSpc>
              <a:spcBef>
                <a:spcPts val="1565"/>
              </a:spcBef>
              <a:spcAft>
                <a:spcPts val="0"/>
              </a:spcAft>
              <a:buNone/>
            </a:pPr>
            <a:r>
              <a:rPr lang="en-US" sz="1400">
                <a:solidFill>
                  <a:srgbClr val="FFFFFF"/>
                </a:solidFill>
                <a:latin typeface="Trebuchet MS"/>
                <a:ea typeface="Trebuchet MS"/>
                <a:cs typeface="Trebuchet MS"/>
                <a:sym typeface="Trebuchet MS"/>
              </a:rPr>
              <a:t>3. Robust Communication in  Noisy</a:t>
            </a:r>
            <a:endParaRPr sz="1400">
              <a:latin typeface="Trebuchet MS"/>
              <a:ea typeface="Trebuchet MS"/>
              <a:cs typeface="Trebuchet MS"/>
              <a:sym typeface="Trebuchet MS"/>
            </a:endParaRPr>
          </a:p>
          <a:p>
            <a:pPr indent="0" lvl="0" marL="271145" rtl="0" algn="l">
              <a:lnSpc>
                <a:spcPct val="86785"/>
              </a:lnSpc>
              <a:spcBef>
                <a:spcPts val="0"/>
              </a:spcBef>
              <a:spcAft>
                <a:spcPts val="0"/>
              </a:spcAft>
              <a:buNone/>
            </a:pPr>
            <a:r>
              <a:rPr lang="en-US" sz="1400">
                <a:solidFill>
                  <a:srgbClr val="FFFFFF"/>
                </a:solidFill>
                <a:latin typeface="Trebuchet MS"/>
                <a:ea typeface="Trebuchet MS"/>
                <a:cs typeface="Trebuchet MS"/>
                <a:sym typeface="Trebuchet MS"/>
              </a:rPr>
              <a:t>Environments: used in</a:t>
            </a:r>
            <a:endParaRPr sz="1400">
              <a:latin typeface="Trebuchet MS"/>
              <a:ea typeface="Trebuchet MS"/>
              <a:cs typeface="Trebuchet MS"/>
              <a:sym typeface="Trebuchet MS"/>
            </a:endParaRPr>
          </a:p>
          <a:p>
            <a:pPr indent="0" lvl="0" marL="271145" marR="426719" rtl="0" algn="l">
              <a:lnSpc>
                <a:spcPct val="87200"/>
              </a:lnSpc>
              <a:spcBef>
                <a:spcPts val="125"/>
              </a:spcBef>
              <a:spcAft>
                <a:spcPts val="0"/>
              </a:spcAft>
              <a:buNone/>
            </a:pPr>
            <a:r>
              <a:rPr lang="en-US" sz="1400">
                <a:solidFill>
                  <a:srgbClr val="FFFFFF"/>
                </a:solidFill>
                <a:latin typeface="Trebuchet MS"/>
                <a:ea typeface="Trebuchet MS"/>
                <a:cs typeface="Trebuchet MS"/>
                <a:sym typeface="Trebuchet MS"/>
              </a:rPr>
              <a:t>scenarios where audio- based communication is hindered by</a:t>
            </a:r>
            <a:endParaRPr sz="1400">
              <a:latin typeface="Trebuchet MS"/>
              <a:ea typeface="Trebuchet MS"/>
              <a:cs typeface="Trebuchet MS"/>
              <a:sym typeface="Trebuchet MS"/>
            </a:endParaRPr>
          </a:p>
          <a:p>
            <a:pPr indent="0" lvl="0" marL="271145" rtl="0" algn="l">
              <a:lnSpc>
                <a:spcPct val="96785"/>
              </a:lnSpc>
              <a:spcBef>
                <a:spcPts val="0"/>
              </a:spcBef>
              <a:spcAft>
                <a:spcPts val="0"/>
              </a:spcAft>
              <a:buNone/>
            </a:pPr>
            <a:r>
              <a:rPr lang="en-US" sz="1400">
                <a:solidFill>
                  <a:srgbClr val="FFFFFF"/>
                </a:solidFill>
                <a:latin typeface="Trebuchet MS"/>
                <a:ea typeface="Trebuchet MS"/>
                <a:cs typeface="Trebuchet MS"/>
                <a:sym typeface="Trebuchet MS"/>
              </a:rPr>
              <a:t>excessive noise.</a:t>
            </a:r>
            <a:endParaRPr sz="1400">
              <a:latin typeface="Trebuchet MS"/>
              <a:ea typeface="Trebuchet MS"/>
              <a:cs typeface="Trebuchet MS"/>
              <a:sym typeface="Trebuchet MS"/>
            </a:endParaRPr>
          </a:p>
        </p:txBody>
      </p:sp>
      <p:sp>
        <p:nvSpPr>
          <p:cNvPr id="271" name="Google Shape;271;p30"/>
          <p:cNvSpPr txBox="1"/>
          <p:nvPr/>
        </p:nvSpPr>
        <p:spPr>
          <a:xfrm>
            <a:off x="9239250" y="2257425"/>
            <a:ext cx="2609850" cy="3133725"/>
          </a:xfrm>
          <a:prstGeom prst="rect">
            <a:avLst/>
          </a:prstGeom>
          <a:solidFill>
            <a:srgbClr val="E6B81E"/>
          </a:solidFill>
          <a:ln>
            <a:noFill/>
          </a:ln>
        </p:spPr>
        <p:txBody>
          <a:bodyPr anchorCtr="0" anchor="t" bIns="0" lIns="0" spcFirstLastPara="1" rIns="0" wrap="square" tIns="22225">
            <a:spAutoFit/>
          </a:bodyPr>
          <a:lstStyle/>
          <a:p>
            <a:pPr indent="0" lvl="0" marL="273685" rtl="0" algn="l">
              <a:lnSpc>
                <a:spcPct val="100000"/>
              </a:lnSpc>
              <a:spcBef>
                <a:spcPts val="0"/>
              </a:spcBef>
              <a:spcAft>
                <a:spcPts val="0"/>
              </a:spcAft>
              <a:buNone/>
            </a:pPr>
            <a:r>
              <a:rPr lang="en-US" sz="6600">
                <a:solidFill>
                  <a:srgbClr val="FFFFFF"/>
                </a:solidFill>
                <a:latin typeface="Trebuchet MS"/>
                <a:ea typeface="Trebuchet MS"/>
                <a:cs typeface="Trebuchet MS"/>
                <a:sym typeface="Trebuchet MS"/>
              </a:rPr>
              <a:t>04</a:t>
            </a:r>
            <a:endParaRPr sz="6600">
              <a:latin typeface="Trebuchet MS"/>
              <a:ea typeface="Trebuchet MS"/>
              <a:cs typeface="Trebuchet MS"/>
              <a:sym typeface="Trebuchet MS"/>
            </a:endParaRPr>
          </a:p>
          <a:p>
            <a:pPr indent="0" lvl="0" marL="273685" marR="1028064" rtl="0" algn="l">
              <a:lnSpc>
                <a:spcPct val="107142"/>
              </a:lnSpc>
              <a:spcBef>
                <a:spcPts val="1760"/>
              </a:spcBef>
              <a:spcAft>
                <a:spcPts val="0"/>
              </a:spcAft>
              <a:buNone/>
            </a:pPr>
            <a:r>
              <a:rPr lang="en-US" sz="1400">
                <a:solidFill>
                  <a:srgbClr val="FFFFFF"/>
                </a:solidFill>
                <a:latin typeface="Trebuchet MS"/>
                <a:ea typeface="Trebuchet MS"/>
                <a:cs typeface="Trebuchet MS"/>
                <a:sym typeface="Trebuchet MS"/>
              </a:rPr>
              <a:t>4. Multimodal Integration: The</a:t>
            </a:r>
            <a:endParaRPr sz="1400">
              <a:latin typeface="Trebuchet MS"/>
              <a:ea typeface="Trebuchet MS"/>
              <a:cs typeface="Trebuchet MS"/>
              <a:sym typeface="Trebuchet MS"/>
            </a:endParaRPr>
          </a:p>
          <a:p>
            <a:pPr indent="0" lvl="0" marL="273685" marR="247650" rtl="0" algn="l">
              <a:lnSpc>
                <a:spcPct val="87600"/>
              </a:lnSpc>
              <a:spcBef>
                <a:spcPts val="10"/>
              </a:spcBef>
              <a:spcAft>
                <a:spcPts val="0"/>
              </a:spcAft>
              <a:buNone/>
            </a:pPr>
            <a:r>
              <a:rPr lang="en-US" sz="1400">
                <a:solidFill>
                  <a:srgbClr val="FFFFFF"/>
                </a:solidFill>
                <a:latin typeface="Trebuchet MS"/>
                <a:ea typeface="Trebuchet MS"/>
                <a:cs typeface="Trebuchet MS"/>
                <a:sym typeface="Trebuchet MS"/>
              </a:rPr>
              <a:t>objective is to integrate lip movements with audio signals using deep learning can create a more robust and accurate system.</a:t>
            </a:r>
            <a:endParaRPr sz="1400">
              <a:latin typeface="Trebuchet MS"/>
              <a:ea typeface="Trebuchet MS"/>
              <a:cs typeface="Trebuchet MS"/>
              <a:sym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5" name="Shape 275"/>
        <p:cNvGrpSpPr/>
        <p:nvPr/>
      </p:nvGrpSpPr>
      <p:grpSpPr>
        <a:xfrm>
          <a:off x="0" y="0"/>
          <a:ext cx="0" cy="0"/>
          <a:chOff x="0" y="0"/>
          <a:chExt cx="0" cy="0"/>
        </a:xfrm>
      </p:grpSpPr>
      <p:sp>
        <p:nvSpPr>
          <p:cNvPr id="276" name="Google Shape;276;p31"/>
          <p:cNvSpPr txBox="1"/>
          <p:nvPr/>
        </p:nvSpPr>
        <p:spPr>
          <a:xfrm>
            <a:off x="3714750" y="5105400"/>
            <a:ext cx="3870960"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404040"/>
                </a:solidFill>
                <a:latin typeface="Trebuchet MS"/>
                <a:ea typeface="Trebuchet MS"/>
                <a:cs typeface="Trebuchet MS"/>
                <a:sym typeface="Trebuchet MS"/>
              </a:rPr>
              <a:t>Framework for automated lip reading</a:t>
            </a:r>
            <a:endParaRPr sz="1800">
              <a:latin typeface="Trebuchet MS"/>
              <a:ea typeface="Trebuchet MS"/>
              <a:cs typeface="Trebuchet MS"/>
              <a:sym typeface="Trebuchet MS"/>
            </a:endParaRPr>
          </a:p>
        </p:txBody>
      </p:sp>
      <p:sp>
        <p:nvSpPr>
          <p:cNvPr id="277" name="Google Shape;277;p31"/>
          <p:cNvSpPr txBox="1"/>
          <p:nvPr>
            <p:ph type="title"/>
          </p:nvPr>
        </p:nvSpPr>
        <p:spPr>
          <a:xfrm>
            <a:off x="3418204" y="253618"/>
            <a:ext cx="5878195" cy="7581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800">
                <a:solidFill>
                  <a:srgbClr val="92D050"/>
                </a:solidFill>
                <a:latin typeface="Calibri"/>
                <a:ea typeface="Calibri"/>
                <a:cs typeface="Calibri"/>
                <a:sym typeface="Calibri"/>
              </a:rPr>
              <a:t>SYSTEM ARCHITECTURE</a:t>
            </a:r>
            <a:endParaRPr sz="4800">
              <a:latin typeface="Calibri"/>
              <a:ea typeface="Calibri"/>
              <a:cs typeface="Calibri"/>
              <a:sym typeface="Calibri"/>
            </a:endParaRPr>
          </a:p>
        </p:txBody>
      </p:sp>
      <p:sp>
        <p:nvSpPr>
          <p:cNvPr id="278" name="Google Shape;278;p31"/>
          <p:cNvSpPr txBox="1"/>
          <p:nvPr/>
        </p:nvSpPr>
        <p:spPr>
          <a:xfrm>
            <a:off x="4419600" y="5562600"/>
            <a:ext cx="2461260" cy="33464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2000">
                <a:latin typeface="Trebuchet MS"/>
                <a:ea typeface="Trebuchet MS"/>
                <a:cs typeface="Trebuchet MS"/>
                <a:sym typeface="Trebuchet MS"/>
              </a:rPr>
              <a:t>Lip detection process</a:t>
            </a:r>
            <a:endParaRPr sz="2000">
              <a:latin typeface="Trebuchet MS"/>
              <a:ea typeface="Trebuchet MS"/>
              <a:cs typeface="Trebuchet MS"/>
              <a:sym typeface="Trebuchet MS"/>
            </a:endParaRPr>
          </a:p>
        </p:txBody>
      </p:sp>
      <p:pic>
        <p:nvPicPr>
          <p:cNvPr id="279" name="Google Shape;279;p31"/>
          <p:cNvPicPr preferRelativeResize="0"/>
          <p:nvPr/>
        </p:nvPicPr>
        <p:blipFill rotWithShape="1">
          <a:blip r:embed="rId3">
            <a:alphaModFix/>
          </a:blip>
          <a:srcRect b="0" l="0" r="0" t="0"/>
          <a:stretch/>
        </p:blipFill>
        <p:spPr>
          <a:xfrm>
            <a:off x="1524000" y="1077498"/>
            <a:ext cx="8945223" cy="331516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3" name="Shape 283"/>
        <p:cNvGrpSpPr/>
        <p:nvPr/>
      </p:nvGrpSpPr>
      <p:grpSpPr>
        <a:xfrm>
          <a:off x="0" y="0"/>
          <a:ext cx="0" cy="0"/>
          <a:chOff x="0" y="0"/>
          <a:chExt cx="0" cy="0"/>
        </a:xfrm>
      </p:grpSpPr>
      <p:pic>
        <p:nvPicPr>
          <p:cNvPr id="284" name="Google Shape;284;p32"/>
          <p:cNvPicPr preferRelativeResize="0"/>
          <p:nvPr/>
        </p:nvPicPr>
        <p:blipFill rotWithShape="1">
          <a:blip r:embed="rId3">
            <a:alphaModFix/>
          </a:blip>
          <a:srcRect b="0" l="0" r="0" t="0"/>
          <a:stretch/>
        </p:blipFill>
        <p:spPr>
          <a:xfrm>
            <a:off x="4114800" y="114300"/>
            <a:ext cx="3825902" cy="6629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8" name="Shape 288"/>
        <p:cNvGrpSpPr/>
        <p:nvPr/>
      </p:nvGrpSpPr>
      <p:grpSpPr>
        <a:xfrm>
          <a:off x="0" y="0"/>
          <a:ext cx="0" cy="0"/>
          <a:chOff x="0" y="0"/>
          <a:chExt cx="0" cy="0"/>
        </a:xfrm>
      </p:grpSpPr>
      <p:sp>
        <p:nvSpPr>
          <p:cNvPr id="289" name="Google Shape;289;p33"/>
          <p:cNvSpPr/>
          <p:nvPr/>
        </p:nvSpPr>
        <p:spPr>
          <a:xfrm>
            <a:off x="0" y="0"/>
            <a:ext cx="838200" cy="5667375"/>
          </a:xfrm>
          <a:custGeom>
            <a:rect b="b" l="l" r="r" t="t"/>
            <a:pathLst>
              <a:path extrusionOk="0" h="5667375" w="838200">
                <a:moveTo>
                  <a:pt x="838200" y="0"/>
                </a:moveTo>
                <a:lnTo>
                  <a:pt x="0" y="0"/>
                </a:lnTo>
                <a:lnTo>
                  <a:pt x="0" y="5667375"/>
                </a:lnTo>
                <a:lnTo>
                  <a:pt x="838200"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90" name="Google Shape;290;p33"/>
          <p:cNvSpPr/>
          <p:nvPr/>
        </p:nvSpPr>
        <p:spPr>
          <a:xfrm>
            <a:off x="11744325" y="4010025"/>
            <a:ext cx="447675" cy="2847975"/>
          </a:xfrm>
          <a:custGeom>
            <a:rect b="b" l="l" r="r" t="t"/>
            <a:pathLst>
              <a:path extrusionOk="0" h="2847975" w="447675">
                <a:moveTo>
                  <a:pt x="447675" y="0"/>
                </a:moveTo>
                <a:lnTo>
                  <a:pt x="0" y="2847975"/>
                </a:lnTo>
                <a:lnTo>
                  <a:pt x="447675" y="2847975"/>
                </a:lnTo>
                <a:lnTo>
                  <a:pt x="447675"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91" name="Google Shape;291;p33"/>
          <p:cNvSpPr txBox="1"/>
          <p:nvPr/>
        </p:nvSpPr>
        <p:spPr>
          <a:xfrm>
            <a:off x="828992" y="882332"/>
            <a:ext cx="10707370" cy="4735271"/>
          </a:xfrm>
          <a:prstGeom prst="rect">
            <a:avLst/>
          </a:prstGeom>
          <a:noFill/>
          <a:ln>
            <a:noFill/>
          </a:ln>
        </p:spPr>
        <p:txBody>
          <a:bodyPr anchorCtr="0" anchor="t" bIns="0" lIns="0" spcFirstLastPara="1" rIns="0" wrap="square" tIns="15875">
            <a:spAutoFit/>
          </a:bodyPr>
          <a:lstStyle/>
          <a:p>
            <a:pPr indent="0" lvl="0" marL="4445" rtl="0" algn="l">
              <a:lnSpc>
                <a:spcPct val="100000"/>
              </a:lnSpc>
              <a:spcBef>
                <a:spcPts val="0"/>
              </a:spcBef>
              <a:spcAft>
                <a:spcPts val="0"/>
              </a:spcAft>
              <a:buNone/>
            </a:pPr>
            <a:r>
              <a:rPr b="1" lang="en-US" sz="2000">
                <a:latin typeface="Trebuchet MS"/>
                <a:ea typeface="Trebuchet MS"/>
                <a:cs typeface="Trebuchet MS"/>
                <a:sym typeface="Trebuchet MS"/>
              </a:rPr>
              <a:t>1. Feature Extraction:</a:t>
            </a:r>
            <a:endParaRPr/>
          </a:p>
          <a:p>
            <a:pPr indent="0" lvl="0" marL="4445" rtl="0" algn="l">
              <a:lnSpc>
                <a:spcPct val="100000"/>
              </a:lnSpc>
              <a:spcBef>
                <a:spcPts val="125"/>
              </a:spcBef>
              <a:spcAft>
                <a:spcPts val="0"/>
              </a:spcAft>
              <a:buNone/>
            </a:pPr>
            <a:r>
              <a:rPr lang="en-US" sz="2000">
                <a:latin typeface="Trebuchet MS"/>
                <a:ea typeface="Trebuchet MS"/>
                <a:cs typeface="Trebuchet MS"/>
                <a:sym typeface="Trebuchet MS"/>
              </a:rPr>
              <a:t>    - This stage uses a series of three convolutional layers to capture both spatial (lip shape) and temporal (lip movement) information from the video sequence.</a:t>
            </a:r>
            <a:endParaRPr/>
          </a:p>
          <a:p>
            <a:pPr indent="0" lvl="0" marL="4445" rtl="0" algn="l">
              <a:lnSpc>
                <a:spcPct val="100000"/>
              </a:lnSpc>
              <a:spcBef>
                <a:spcPts val="125"/>
              </a:spcBef>
              <a:spcAft>
                <a:spcPts val="0"/>
              </a:spcAft>
              <a:buNone/>
            </a:pPr>
            <a:r>
              <a:rPr lang="en-US" sz="2000">
                <a:latin typeface="Trebuchet MS"/>
                <a:ea typeface="Trebuchet MS"/>
                <a:cs typeface="Trebuchet MS"/>
                <a:sym typeface="Trebuchet MS"/>
              </a:rPr>
              <a:t>    - Each convolutional layer is followed by:</a:t>
            </a:r>
            <a:endParaRPr/>
          </a:p>
          <a:p>
            <a:pPr indent="0" lvl="0" marL="4445" rtl="0" algn="l">
              <a:lnSpc>
                <a:spcPct val="100000"/>
              </a:lnSpc>
              <a:spcBef>
                <a:spcPts val="125"/>
              </a:spcBef>
              <a:spcAft>
                <a:spcPts val="0"/>
              </a:spcAft>
              <a:buNone/>
            </a:pPr>
            <a:r>
              <a:rPr lang="en-US" sz="2000">
                <a:latin typeface="Trebuchet MS"/>
                <a:ea typeface="Trebuchet MS"/>
                <a:cs typeface="Trebuchet MS"/>
                <a:sym typeface="Trebuchet MS"/>
              </a:rPr>
              <a:t>        - </a:t>
            </a:r>
            <a:r>
              <a:rPr b="1" lang="en-US" sz="2000">
                <a:latin typeface="Trebuchet MS"/>
                <a:ea typeface="Trebuchet MS"/>
                <a:cs typeface="Trebuchet MS"/>
                <a:sym typeface="Trebuchet MS"/>
              </a:rPr>
              <a:t>Channel-wise dropout: </a:t>
            </a:r>
            <a:r>
              <a:rPr lang="en-US" sz="2000">
                <a:latin typeface="Trebuchet MS"/>
                <a:ea typeface="Trebuchet MS"/>
                <a:cs typeface="Trebuchet MS"/>
                <a:sym typeface="Trebuchet MS"/>
              </a:rPr>
              <a:t>This technique randomly drops a certain percentage of activations from each channel in the feature map, helping to prevent overfitting.</a:t>
            </a:r>
            <a:endParaRPr/>
          </a:p>
          <a:p>
            <a:pPr indent="0" lvl="0" marL="4445" rtl="0" algn="l">
              <a:lnSpc>
                <a:spcPct val="100000"/>
              </a:lnSpc>
              <a:spcBef>
                <a:spcPts val="125"/>
              </a:spcBef>
              <a:spcAft>
                <a:spcPts val="0"/>
              </a:spcAft>
              <a:buNone/>
            </a:pPr>
            <a:r>
              <a:rPr lang="en-US" sz="2000">
                <a:latin typeface="Trebuchet MS"/>
                <a:ea typeface="Trebuchet MS"/>
                <a:cs typeface="Trebuchet MS"/>
                <a:sym typeface="Trebuchet MS"/>
              </a:rPr>
              <a:t>        - </a:t>
            </a:r>
            <a:r>
              <a:rPr b="1" lang="en-US" sz="2000">
                <a:latin typeface="Trebuchet MS"/>
                <a:ea typeface="Trebuchet MS"/>
                <a:cs typeface="Trebuchet MS"/>
                <a:sym typeface="Trebuchet MS"/>
              </a:rPr>
              <a:t>Spatial max pooling: </a:t>
            </a:r>
            <a:r>
              <a:rPr lang="en-US" sz="2000">
                <a:latin typeface="Trebuchet MS"/>
                <a:ea typeface="Trebuchet MS"/>
                <a:cs typeface="Trebuchet MS"/>
                <a:sym typeface="Trebuchet MS"/>
              </a:rPr>
              <a:t>This operation reduces the dimensionality of the feature maps by selecting the maximum value from a window of pixels.</a:t>
            </a:r>
            <a:endParaRPr/>
          </a:p>
          <a:p>
            <a:pPr indent="0" lvl="0" marL="4445" rtl="0" algn="l">
              <a:lnSpc>
                <a:spcPct val="100000"/>
              </a:lnSpc>
              <a:spcBef>
                <a:spcPts val="125"/>
              </a:spcBef>
              <a:spcAft>
                <a:spcPts val="0"/>
              </a:spcAft>
              <a:buNone/>
            </a:pPr>
            <a:r>
              <a:t/>
            </a:r>
            <a:endParaRPr sz="2000">
              <a:latin typeface="Trebuchet MS"/>
              <a:ea typeface="Trebuchet MS"/>
              <a:cs typeface="Trebuchet MS"/>
              <a:sym typeface="Trebuchet MS"/>
            </a:endParaRPr>
          </a:p>
          <a:p>
            <a:pPr indent="0" lvl="0" marL="4445" rtl="0" algn="l">
              <a:lnSpc>
                <a:spcPct val="100000"/>
              </a:lnSpc>
              <a:spcBef>
                <a:spcPts val="125"/>
              </a:spcBef>
              <a:spcAft>
                <a:spcPts val="0"/>
              </a:spcAft>
              <a:buNone/>
            </a:pPr>
            <a:r>
              <a:rPr b="1" lang="en-US" sz="2000">
                <a:latin typeface="Trebuchet MS"/>
                <a:ea typeface="Trebuchet MS"/>
                <a:cs typeface="Trebuchet MS"/>
                <a:sym typeface="Trebuchet MS"/>
              </a:rPr>
              <a:t> 2. Sequence Modeling:</a:t>
            </a:r>
            <a:endParaRPr/>
          </a:p>
          <a:p>
            <a:pPr indent="0" lvl="0" marL="4445" rtl="0" algn="l">
              <a:lnSpc>
                <a:spcPct val="100000"/>
              </a:lnSpc>
              <a:spcBef>
                <a:spcPts val="125"/>
              </a:spcBef>
              <a:spcAft>
                <a:spcPts val="0"/>
              </a:spcAft>
              <a:buNone/>
            </a:pPr>
            <a:r>
              <a:rPr lang="en-US" sz="2000">
                <a:latin typeface="Trebuchet MS"/>
                <a:ea typeface="Trebuchet MS"/>
                <a:cs typeface="Trebuchet MS"/>
                <a:sym typeface="Trebuchet MS"/>
              </a:rPr>
              <a:t>    - The extracted features are then fed into two Long Short-Term Memory (LSTM) networks. LSTMs are a type of recurrent neural network (RNN) capable of learning long-term dependencies in sequential data, which is crucial for lip reading as it involves understanding the order of lip movements.</a:t>
            </a:r>
            <a:endParaRPr/>
          </a:p>
          <a:p>
            <a:pPr indent="0" lvl="0" marL="4445" rtl="0" algn="l">
              <a:lnSpc>
                <a:spcPct val="100000"/>
              </a:lnSpc>
              <a:spcBef>
                <a:spcPts val="125"/>
              </a:spcBef>
              <a:spcAft>
                <a:spcPts val="0"/>
              </a:spcAft>
              <a:buNone/>
            </a:pPr>
            <a:r>
              <a:t/>
            </a:r>
            <a:endParaRPr sz="2000">
              <a:latin typeface="Trebuchet MS"/>
              <a:ea typeface="Trebuchet MS"/>
              <a:cs typeface="Trebuchet MS"/>
              <a:sym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5" name="Shape 295"/>
        <p:cNvGrpSpPr/>
        <p:nvPr/>
      </p:nvGrpSpPr>
      <p:grpSpPr>
        <a:xfrm>
          <a:off x="0" y="0"/>
          <a:ext cx="0" cy="0"/>
          <a:chOff x="0" y="0"/>
          <a:chExt cx="0" cy="0"/>
        </a:xfrm>
      </p:grpSpPr>
      <p:sp>
        <p:nvSpPr>
          <p:cNvPr id="296" name="Google Shape;296;p34"/>
          <p:cNvSpPr/>
          <p:nvPr/>
        </p:nvSpPr>
        <p:spPr>
          <a:xfrm>
            <a:off x="0" y="0"/>
            <a:ext cx="838200" cy="5667375"/>
          </a:xfrm>
          <a:custGeom>
            <a:rect b="b" l="l" r="r" t="t"/>
            <a:pathLst>
              <a:path extrusionOk="0" h="5667375" w="838200">
                <a:moveTo>
                  <a:pt x="838200" y="0"/>
                </a:moveTo>
                <a:lnTo>
                  <a:pt x="0" y="0"/>
                </a:lnTo>
                <a:lnTo>
                  <a:pt x="0" y="5667375"/>
                </a:lnTo>
                <a:lnTo>
                  <a:pt x="838200"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97" name="Google Shape;297;p34"/>
          <p:cNvSpPr/>
          <p:nvPr/>
        </p:nvSpPr>
        <p:spPr>
          <a:xfrm>
            <a:off x="11744325" y="4010025"/>
            <a:ext cx="447675" cy="2847975"/>
          </a:xfrm>
          <a:custGeom>
            <a:rect b="b" l="l" r="r" t="t"/>
            <a:pathLst>
              <a:path extrusionOk="0" h="2847975" w="447675">
                <a:moveTo>
                  <a:pt x="447675" y="0"/>
                </a:moveTo>
                <a:lnTo>
                  <a:pt x="0" y="2847975"/>
                </a:lnTo>
                <a:lnTo>
                  <a:pt x="447675" y="2847975"/>
                </a:lnTo>
                <a:lnTo>
                  <a:pt x="447675"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98" name="Google Shape;298;p34"/>
          <p:cNvSpPr txBox="1"/>
          <p:nvPr/>
        </p:nvSpPr>
        <p:spPr>
          <a:xfrm>
            <a:off x="755015" y="1171511"/>
            <a:ext cx="10673080" cy="4231928"/>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800">
                <a:latin typeface="Trebuchet MS"/>
                <a:ea typeface="Trebuchet MS"/>
                <a:cs typeface="Trebuchet MS"/>
                <a:sym typeface="Trebuchet MS"/>
              </a:rPr>
              <a:t>3. Prediction:</a:t>
            </a:r>
            <a:endParaRPr/>
          </a:p>
          <a:p>
            <a:pPr indent="0" lvl="0" marL="12700" rtl="0" algn="l">
              <a:lnSpc>
                <a:spcPct val="100000"/>
              </a:lnSpc>
              <a:spcBef>
                <a:spcPts val="100"/>
              </a:spcBef>
              <a:spcAft>
                <a:spcPts val="0"/>
              </a:spcAft>
              <a:buNone/>
            </a:pPr>
            <a:r>
              <a:rPr lang="en-US" sz="1800">
                <a:latin typeface="Trebuchet MS"/>
                <a:ea typeface="Trebuchet MS"/>
                <a:cs typeface="Trebuchet MS"/>
                <a:sym typeface="Trebuchet MS"/>
              </a:rPr>
              <a:t>    - Finally, a linear transformation is applied at each time step of the LSTM outputs. This transforms the data into a format suitable for the next step.</a:t>
            </a:r>
            <a:endParaRPr/>
          </a:p>
          <a:p>
            <a:pPr indent="0" lvl="0" marL="12700" rtl="0" algn="l">
              <a:lnSpc>
                <a:spcPct val="100000"/>
              </a:lnSpc>
              <a:spcBef>
                <a:spcPts val="100"/>
              </a:spcBef>
              <a:spcAft>
                <a:spcPts val="0"/>
              </a:spcAft>
              <a:buNone/>
            </a:pPr>
            <a:r>
              <a:rPr lang="en-US" sz="1800">
                <a:latin typeface="Trebuchet MS"/>
                <a:ea typeface="Trebuchet MS"/>
                <a:cs typeface="Trebuchet MS"/>
                <a:sym typeface="Trebuchet MS"/>
              </a:rPr>
              <a:t>    </a:t>
            </a:r>
            <a:r>
              <a:rPr b="1" lang="en-US" sz="1800">
                <a:latin typeface="Trebuchet MS"/>
                <a:ea typeface="Trebuchet MS"/>
                <a:cs typeface="Trebuchet MS"/>
                <a:sym typeface="Trebuchet MS"/>
              </a:rPr>
              <a:t>- A softmax function </a:t>
            </a:r>
            <a:r>
              <a:rPr lang="en-US" sz="1800">
                <a:latin typeface="Trebuchet MS"/>
                <a:ea typeface="Trebuchet MS"/>
                <a:cs typeface="Trebuchet MS"/>
                <a:sym typeface="Trebuchet MS"/>
              </a:rPr>
              <a:t>is then applied over the vocabulary augmented with a special "blank" symbol used in connectionist temporal classification (CTC) loss. The soft max function outputs a probability distribution indicating the likelihood of each word in the vocabulary (including the blank symbol) at each time step.</a:t>
            </a:r>
            <a:endParaRPr/>
          </a:p>
          <a:p>
            <a:pPr indent="0" lvl="0" marL="12700" rtl="0" algn="l">
              <a:lnSpc>
                <a:spcPct val="100000"/>
              </a:lnSpc>
              <a:spcBef>
                <a:spcPts val="100"/>
              </a:spcBef>
              <a:spcAft>
                <a:spcPts val="0"/>
              </a:spcAft>
              <a:buNone/>
            </a:pPr>
            <a:r>
              <a:rPr lang="en-US" sz="1800">
                <a:latin typeface="Trebuchet MS"/>
                <a:ea typeface="Trebuchet MS"/>
                <a:cs typeface="Trebuchet MS"/>
                <a:sym typeface="Trebuchet MS"/>
              </a:rPr>
              <a:t>    - </a:t>
            </a:r>
            <a:r>
              <a:rPr b="1" lang="en-US" sz="1800">
                <a:latin typeface="Trebuchet MS"/>
                <a:ea typeface="Trebuchet MS"/>
                <a:cs typeface="Trebuchet MS"/>
                <a:sym typeface="Trebuchet MS"/>
              </a:rPr>
              <a:t>CTC loss </a:t>
            </a:r>
            <a:r>
              <a:rPr lang="en-US" sz="1800">
                <a:latin typeface="Trebuchet MS"/>
                <a:ea typeface="Trebuchet MS"/>
                <a:cs typeface="Trebuchet MS"/>
                <a:sym typeface="Trebuchet MS"/>
              </a:rPr>
              <a:t>is a function that calculates the difference between the predicted sequence and the ground truth (actual spoken sentence). It is particularly useful for lip reading tasks because it can handle variations in speaking rate and doesn't require perfect alignment between the video frames and the words being spoken.</a:t>
            </a:r>
            <a:endParaRPr/>
          </a:p>
          <a:p>
            <a:pPr indent="0" lvl="0" marL="12700" rtl="0" algn="l">
              <a:lnSpc>
                <a:spcPct val="100000"/>
              </a:lnSpc>
              <a:spcBef>
                <a:spcPts val="100"/>
              </a:spcBef>
              <a:spcAft>
                <a:spcPts val="0"/>
              </a:spcAft>
              <a:buNone/>
            </a:pPr>
            <a:r>
              <a:t/>
            </a:r>
            <a:endParaRPr sz="1800">
              <a:latin typeface="Trebuchet MS"/>
              <a:ea typeface="Trebuchet MS"/>
              <a:cs typeface="Trebuchet MS"/>
              <a:sym typeface="Trebuchet MS"/>
            </a:endParaRPr>
          </a:p>
          <a:p>
            <a:pPr indent="0" lvl="0" marL="12700" rtl="0" algn="l">
              <a:lnSpc>
                <a:spcPct val="100000"/>
              </a:lnSpc>
              <a:spcBef>
                <a:spcPts val="100"/>
              </a:spcBef>
              <a:spcAft>
                <a:spcPts val="0"/>
              </a:spcAft>
              <a:buNone/>
            </a:pPr>
            <a:r>
              <a:rPr lang="en-US" sz="1800">
                <a:latin typeface="Trebuchet MS"/>
                <a:ea typeface="Trebuchet MS"/>
                <a:cs typeface="Trebuchet MS"/>
                <a:sym typeface="Trebuchet MS"/>
              </a:rPr>
              <a:t>All layers in the LipNet architecture use ReLU (Rectified Linear Unit) activation functions. ReLU functions introduce non-linearity into the network, allowing it to learn more complex relationships between the input video and the spoken words.</a:t>
            </a:r>
            <a:endParaRPr sz="1800">
              <a:latin typeface="Trebuchet MS"/>
              <a:ea typeface="Trebuchet MS"/>
              <a:cs typeface="Trebuchet MS"/>
              <a:sym typeface="Trebuchet M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2" name="Shape 302"/>
        <p:cNvGrpSpPr/>
        <p:nvPr/>
      </p:nvGrpSpPr>
      <p:grpSpPr>
        <a:xfrm>
          <a:off x="0" y="0"/>
          <a:ext cx="0" cy="0"/>
          <a:chOff x="0" y="0"/>
          <a:chExt cx="0" cy="0"/>
        </a:xfrm>
      </p:grpSpPr>
      <p:sp>
        <p:nvSpPr>
          <p:cNvPr id="303" name="Google Shape;303;p35"/>
          <p:cNvSpPr/>
          <p:nvPr/>
        </p:nvSpPr>
        <p:spPr>
          <a:xfrm>
            <a:off x="0" y="0"/>
            <a:ext cx="838200" cy="5667375"/>
          </a:xfrm>
          <a:custGeom>
            <a:rect b="b" l="l" r="r" t="t"/>
            <a:pathLst>
              <a:path extrusionOk="0" h="5667375" w="838200">
                <a:moveTo>
                  <a:pt x="838200" y="0"/>
                </a:moveTo>
                <a:lnTo>
                  <a:pt x="0" y="0"/>
                </a:lnTo>
                <a:lnTo>
                  <a:pt x="0" y="5667375"/>
                </a:lnTo>
                <a:lnTo>
                  <a:pt x="838200"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04" name="Google Shape;304;p35"/>
          <p:cNvSpPr/>
          <p:nvPr/>
        </p:nvSpPr>
        <p:spPr>
          <a:xfrm>
            <a:off x="11744325" y="4010025"/>
            <a:ext cx="447675" cy="2847975"/>
          </a:xfrm>
          <a:custGeom>
            <a:rect b="b" l="l" r="r" t="t"/>
            <a:pathLst>
              <a:path extrusionOk="0" h="2847975" w="447675">
                <a:moveTo>
                  <a:pt x="447675" y="0"/>
                </a:moveTo>
                <a:lnTo>
                  <a:pt x="0" y="2847975"/>
                </a:lnTo>
                <a:lnTo>
                  <a:pt x="447675" y="2847975"/>
                </a:lnTo>
                <a:lnTo>
                  <a:pt x="447675"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05" name="Google Shape;305;p35"/>
          <p:cNvSpPr txBox="1"/>
          <p:nvPr>
            <p:ph type="title"/>
          </p:nvPr>
        </p:nvSpPr>
        <p:spPr>
          <a:xfrm>
            <a:off x="915669" y="166624"/>
            <a:ext cx="1922145" cy="57531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solidFill>
                  <a:srgbClr val="92D050"/>
                </a:solidFill>
              </a:rPr>
              <a:t>MODULES</a:t>
            </a:r>
            <a:endParaRPr sz="3600"/>
          </a:p>
        </p:txBody>
      </p:sp>
      <p:sp>
        <p:nvSpPr>
          <p:cNvPr id="306" name="Google Shape;306;p35"/>
          <p:cNvSpPr txBox="1"/>
          <p:nvPr/>
        </p:nvSpPr>
        <p:spPr>
          <a:xfrm>
            <a:off x="995044" y="839406"/>
            <a:ext cx="9442450" cy="3980577"/>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Trebuchet MS"/>
                <a:ea typeface="Trebuchet MS"/>
                <a:cs typeface="Trebuchet MS"/>
                <a:sym typeface="Trebuchet MS"/>
              </a:rPr>
              <a:t>The LipNet system for automatic lip reading consists of the following main modules:</a:t>
            </a:r>
            <a:endParaRPr/>
          </a:p>
          <a:p>
            <a:pPr indent="0" lvl="0" marL="12700" rtl="0" algn="l">
              <a:lnSpc>
                <a:spcPct val="100000"/>
              </a:lnSpc>
              <a:spcBef>
                <a:spcPts val="100"/>
              </a:spcBef>
              <a:spcAft>
                <a:spcPts val="0"/>
              </a:spcAft>
              <a:buNone/>
            </a:pPr>
            <a:r>
              <a:t/>
            </a:r>
            <a:endParaRPr sz="1800">
              <a:latin typeface="Trebuchet MS"/>
              <a:ea typeface="Trebuchet MS"/>
              <a:cs typeface="Trebuchet MS"/>
              <a:sym typeface="Trebuchet MS"/>
            </a:endParaRPr>
          </a:p>
          <a:p>
            <a:pPr indent="0" lvl="0" marL="12700" rtl="0" algn="l">
              <a:lnSpc>
                <a:spcPct val="100000"/>
              </a:lnSpc>
              <a:spcBef>
                <a:spcPts val="100"/>
              </a:spcBef>
              <a:spcAft>
                <a:spcPts val="0"/>
              </a:spcAft>
              <a:buNone/>
            </a:pPr>
            <a:r>
              <a:rPr lang="en-US" sz="1800">
                <a:latin typeface="Trebuchet MS"/>
                <a:ea typeface="Trebuchet MS"/>
                <a:cs typeface="Trebuchet MS"/>
                <a:sym typeface="Trebuchet MS"/>
              </a:rPr>
              <a:t>1. </a:t>
            </a:r>
            <a:r>
              <a:rPr b="1" lang="en-US" sz="1800">
                <a:latin typeface="Trebuchet MS"/>
                <a:ea typeface="Trebuchet MS"/>
                <a:cs typeface="Trebuchet MS"/>
                <a:sym typeface="Trebuchet MS"/>
              </a:rPr>
              <a:t>Spatiotemporal Convolutional Layers (STCNN):</a:t>
            </a:r>
            <a:r>
              <a:rPr lang="en-US" sz="1800">
                <a:latin typeface="Trebuchet MS"/>
                <a:ea typeface="Trebuchet MS"/>
                <a:cs typeface="Trebuchet MS"/>
                <a:sym typeface="Trebuchet MS"/>
              </a:rPr>
              <a:t>This module processes the video input. It applies multiple convolutional filters that can capture both spatial information (like lip shape) and temporal information (like lip movement) from the video sequence.</a:t>
            </a:r>
            <a:endParaRPr/>
          </a:p>
          <a:p>
            <a:pPr indent="0" lvl="0" marL="12700" rtl="0" algn="l">
              <a:lnSpc>
                <a:spcPct val="100000"/>
              </a:lnSpc>
              <a:spcBef>
                <a:spcPts val="100"/>
              </a:spcBef>
              <a:spcAft>
                <a:spcPts val="0"/>
              </a:spcAft>
              <a:buNone/>
            </a:pPr>
            <a:r>
              <a:t/>
            </a:r>
            <a:endParaRPr sz="1800">
              <a:latin typeface="Trebuchet MS"/>
              <a:ea typeface="Trebuchet MS"/>
              <a:cs typeface="Trebuchet MS"/>
              <a:sym typeface="Trebuchet MS"/>
            </a:endParaRPr>
          </a:p>
          <a:p>
            <a:pPr indent="0" lvl="0" marL="12700" rtl="0" algn="l">
              <a:lnSpc>
                <a:spcPct val="100000"/>
              </a:lnSpc>
              <a:spcBef>
                <a:spcPts val="100"/>
              </a:spcBef>
              <a:spcAft>
                <a:spcPts val="0"/>
              </a:spcAft>
              <a:buNone/>
            </a:pPr>
            <a:r>
              <a:rPr lang="en-US" sz="1800">
                <a:latin typeface="Trebuchet MS"/>
                <a:ea typeface="Trebuchet MS"/>
                <a:cs typeface="Trebuchet MS"/>
                <a:sym typeface="Trebuchet MS"/>
              </a:rPr>
              <a:t>2</a:t>
            </a:r>
            <a:r>
              <a:rPr b="1" lang="en-US" sz="1800">
                <a:latin typeface="Trebuchet MS"/>
                <a:ea typeface="Trebuchet MS"/>
                <a:cs typeface="Trebuchet MS"/>
                <a:sym typeface="Trebuchet MS"/>
              </a:rPr>
              <a:t>. Channel-wise Dropout: </a:t>
            </a:r>
            <a:r>
              <a:rPr lang="en-US" sz="1800">
                <a:latin typeface="Trebuchet MS"/>
                <a:ea typeface="Trebuchet MS"/>
                <a:cs typeface="Trebuchet MS"/>
                <a:sym typeface="Trebuchet MS"/>
              </a:rPr>
              <a:t>This technique randomly drops a certain percentage of activations from each channel in the feature maps generated by the STCNN. This helps to prevent the model from overfitting on the training data.</a:t>
            </a:r>
            <a:endParaRPr/>
          </a:p>
          <a:p>
            <a:pPr indent="0" lvl="0" marL="12700" rtl="0" algn="l">
              <a:lnSpc>
                <a:spcPct val="100000"/>
              </a:lnSpc>
              <a:spcBef>
                <a:spcPts val="100"/>
              </a:spcBef>
              <a:spcAft>
                <a:spcPts val="0"/>
              </a:spcAft>
              <a:buNone/>
            </a:pPr>
            <a:r>
              <a:t/>
            </a:r>
            <a:endParaRPr sz="1800">
              <a:latin typeface="Trebuchet MS"/>
              <a:ea typeface="Trebuchet MS"/>
              <a:cs typeface="Trebuchet MS"/>
              <a:sym typeface="Trebuchet MS"/>
            </a:endParaRPr>
          </a:p>
          <a:p>
            <a:pPr indent="0" lvl="0" marL="12700" rtl="0" algn="l">
              <a:lnSpc>
                <a:spcPct val="100000"/>
              </a:lnSpc>
              <a:spcBef>
                <a:spcPts val="100"/>
              </a:spcBef>
              <a:spcAft>
                <a:spcPts val="0"/>
              </a:spcAft>
              <a:buNone/>
            </a:pPr>
            <a:r>
              <a:rPr lang="en-US" sz="1800">
                <a:latin typeface="Trebuchet MS"/>
                <a:ea typeface="Trebuchet MS"/>
                <a:cs typeface="Trebuchet MS"/>
                <a:sym typeface="Trebuchet MS"/>
              </a:rPr>
              <a:t>3</a:t>
            </a:r>
            <a:r>
              <a:rPr b="1" lang="en-US" sz="1800">
                <a:latin typeface="Trebuchet MS"/>
                <a:ea typeface="Trebuchet MS"/>
                <a:cs typeface="Trebuchet MS"/>
                <a:sym typeface="Trebuchet MS"/>
              </a:rPr>
              <a:t>. Spatial Max Pooling: </a:t>
            </a:r>
            <a:r>
              <a:rPr lang="en-US" sz="1800">
                <a:latin typeface="Trebuchet MS"/>
                <a:ea typeface="Trebuchet MS"/>
                <a:cs typeface="Trebuchet MS"/>
                <a:sym typeface="Trebuchet MS"/>
              </a:rPr>
              <a:t>This operation reduces the dimensionality of the feature maps extracted by the STCNN. It achieves this by selecting the maximum value from a window of pixels within the feature maps.</a:t>
            </a:r>
            <a:endParaRPr/>
          </a:p>
          <a:p>
            <a:pPr indent="0" lvl="0" marL="12700" rtl="0" algn="l">
              <a:lnSpc>
                <a:spcPct val="100000"/>
              </a:lnSpc>
              <a:spcBef>
                <a:spcPts val="100"/>
              </a:spcBef>
              <a:spcAft>
                <a:spcPts val="0"/>
              </a:spcAft>
              <a:buNone/>
            </a:pPr>
            <a:r>
              <a:t/>
            </a:r>
            <a:endParaRPr sz="1800">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0" name="Shape 310"/>
        <p:cNvGrpSpPr/>
        <p:nvPr/>
      </p:nvGrpSpPr>
      <p:grpSpPr>
        <a:xfrm>
          <a:off x="0" y="0"/>
          <a:ext cx="0" cy="0"/>
          <a:chOff x="0" y="0"/>
          <a:chExt cx="0" cy="0"/>
        </a:xfrm>
      </p:grpSpPr>
      <p:sp>
        <p:nvSpPr>
          <p:cNvPr id="311" name="Google Shape;311;p36"/>
          <p:cNvSpPr/>
          <p:nvPr/>
        </p:nvSpPr>
        <p:spPr>
          <a:xfrm>
            <a:off x="0" y="0"/>
            <a:ext cx="838200" cy="5667375"/>
          </a:xfrm>
          <a:custGeom>
            <a:rect b="b" l="l" r="r" t="t"/>
            <a:pathLst>
              <a:path extrusionOk="0" h="5667375" w="838200">
                <a:moveTo>
                  <a:pt x="838200" y="0"/>
                </a:moveTo>
                <a:lnTo>
                  <a:pt x="0" y="0"/>
                </a:lnTo>
                <a:lnTo>
                  <a:pt x="0" y="5667375"/>
                </a:lnTo>
                <a:lnTo>
                  <a:pt x="838200"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12" name="Google Shape;312;p36"/>
          <p:cNvSpPr/>
          <p:nvPr/>
        </p:nvSpPr>
        <p:spPr>
          <a:xfrm>
            <a:off x="11744325" y="4010025"/>
            <a:ext cx="447675" cy="2847975"/>
          </a:xfrm>
          <a:custGeom>
            <a:rect b="b" l="l" r="r" t="t"/>
            <a:pathLst>
              <a:path extrusionOk="0" h="2847975" w="447675">
                <a:moveTo>
                  <a:pt x="447675" y="0"/>
                </a:moveTo>
                <a:lnTo>
                  <a:pt x="0" y="2847975"/>
                </a:lnTo>
                <a:lnTo>
                  <a:pt x="447675" y="2847975"/>
                </a:lnTo>
                <a:lnTo>
                  <a:pt x="447675"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13" name="Google Shape;313;p36"/>
          <p:cNvSpPr txBox="1"/>
          <p:nvPr/>
        </p:nvSpPr>
        <p:spPr>
          <a:xfrm>
            <a:off x="1066800" y="591627"/>
            <a:ext cx="9646285" cy="5075748"/>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800">
                <a:latin typeface="Trebuchet MS"/>
                <a:ea typeface="Trebuchet MS"/>
                <a:cs typeface="Trebuchet MS"/>
                <a:sym typeface="Trebuchet MS"/>
              </a:rPr>
              <a:t>4. LSTMS: </a:t>
            </a:r>
            <a:r>
              <a:rPr lang="en-US" sz="1800">
                <a:latin typeface="Trebuchet MS"/>
                <a:ea typeface="Trebuchet MS"/>
                <a:cs typeface="Trebuchet MS"/>
                <a:sym typeface="Trebuchet MS"/>
              </a:rPr>
              <a:t>This module is a type of recurrent neural network (RNN) that can handle sequential data like lip movements in a video. It consists of two LSTMs (Long Short-Term Memory networks) - one processing the sequence forward and the other processing it backward. This allows the Bi-GRU to capture dependencies between lip movements at different points in time.</a:t>
            </a:r>
            <a:endParaRPr/>
          </a:p>
          <a:p>
            <a:pPr indent="0" lvl="0" marL="12700" rtl="0" algn="l">
              <a:lnSpc>
                <a:spcPct val="100000"/>
              </a:lnSpc>
              <a:spcBef>
                <a:spcPts val="100"/>
              </a:spcBef>
              <a:spcAft>
                <a:spcPts val="0"/>
              </a:spcAft>
              <a:buNone/>
            </a:pPr>
            <a:r>
              <a:t/>
            </a:r>
            <a:endParaRPr sz="1800">
              <a:latin typeface="Trebuchet MS"/>
              <a:ea typeface="Trebuchet MS"/>
              <a:cs typeface="Trebuchet MS"/>
              <a:sym typeface="Trebuchet MS"/>
            </a:endParaRPr>
          </a:p>
          <a:p>
            <a:pPr indent="0" lvl="0" marL="12700" rtl="0" algn="l">
              <a:lnSpc>
                <a:spcPct val="100000"/>
              </a:lnSpc>
              <a:spcBef>
                <a:spcPts val="100"/>
              </a:spcBef>
              <a:spcAft>
                <a:spcPts val="0"/>
              </a:spcAft>
              <a:buNone/>
            </a:pPr>
            <a:r>
              <a:rPr lang="en-US" sz="1800">
                <a:latin typeface="Trebuchet MS"/>
                <a:ea typeface="Trebuchet MS"/>
                <a:cs typeface="Trebuchet MS"/>
                <a:sym typeface="Trebuchet MS"/>
              </a:rPr>
              <a:t>5</a:t>
            </a:r>
            <a:r>
              <a:rPr b="1" lang="en-US" sz="1800">
                <a:latin typeface="Trebuchet MS"/>
                <a:ea typeface="Trebuchet MS"/>
                <a:cs typeface="Trebuchet MS"/>
                <a:sym typeface="Trebuchet MS"/>
              </a:rPr>
              <a:t>. Linear Transformation: </a:t>
            </a:r>
            <a:r>
              <a:rPr lang="en-US" sz="1800">
                <a:latin typeface="Trebuchet MS"/>
                <a:ea typeface="Trebuchet MS"/>
                <a:cs typeface="Trebuchet MS"/>
                <a:sym typeface="Trebuchet MS"/>
              </a:rPr>
              <a:t>This module applies a linear transformation to each time step of the LSTM outputs. This transforms the data into a format suitable for the next step.</a:t>
            </a:r>
            <a:endParaRPr/>
          </a:p>
          <a:p>
            <a:pPr indent="0" lvl="0" marL="12700" rtl="0" algn="l">
              <a:lnSpc>
                <a:spcPct val="100000"/>
              </a:lnSpc>
              <a:spcBef>
                <a:spcPts val="100"/>
              </a:spcBef>
              <a:spcAft>
                <a:spcPts val="0"/>
              </a:spcAft>
              <a:buNone/>
            </a:pPr>
            <a:r>
              <a:t/>
            </a:r>
            <a:endParaRPr sz="1800">
              <a:latin typeface="Trebuchet MS"/>
              <a:ea typeface="Trebuchet MS"/>
              <a:cs typeface="Trebuchet MS"/>
              <a:sym typeface="Trebuchet MS"/>
            </a:endParaRPr>
          </a:p>
          <a:p>
            <a:pPr indent="0" lvl="0" marL="12700" rtl="0" algn="l">
              <a:lnSpc>
                <a:spcPct val="100000"/>
              </a:lnSpc>
              <a:spcBef>
                <a:spcPts val="100"/>
              </a:spcBef>
              <a:spcAft>
                <a:spcPts val="0"/>
              </a:spcAft>
              <a:buNone/>
            </a:pPr>
            <a:r>
              <a:rPr b="1" lang="en-US" sz="1800">
                <a:latin typeface="Trebuchet MS"/>
                <a:ea typeface="Trebuchet MS"/>
                <a:cs typeface="Trebuchet MS"/>
                <a:sym typeface="Trebuchet MS"/>
              </a:rPr>
              <a:t>6. Softmax Function</a:t>
            </a:r>
            <a:r>
              <a:rPr lang="en-US" sz="1800">
                <a:latin typeface="Trebuchet MS"/>
                <a:ea typeface="Trebuchet MS"/>
                <a:cs typeface="Trebuchet MS"/>
                <a:sym typeface="Trebuchet MS"/>
              </a:rPr>
              <a:t>: This function is applied over the vocabulary augmented with a special "blank" symbol. It outputs a probability distribution indicating the likelihood of each word in the vocabulary (including the blank symbol) at each time step.</a:t>
            </a:r>
            <a:endParaRPr/>
          </a:p>
          <a:p>
            <a:pPr indent="0" lvl="0" marL="12700" rtl="0" algn="l">
              <a:lnSpc>
                <a:spcPct val="100000"/>
              </a:lnSpc>
              <a:spcBef>
                <a:spcPts val="100"/>
              </a:spcBef>
              <a:spcAft>
                <a:spcPts val="0"/>
              </a:spcAft>
              <a:buNone/>
            </a:pPr>
            <a:r>
              <a:t/>
            </a:r>
            <a:endParaRPr sz="1800">
              <a:latin typeface="Trebuchet MS"/>
              <a:ea typeface="Trebuchet MS"/>
              <a:cs typeface="Trebuchet MS"/>
              <a:sym typeface="Trebuchet MS"/>
            </a:endParaRPr>
          </a:p>
          <a:p>
            <a:pPr indent="0" lvl="0" marL="12700" rtl="0" algn="l">
              <a:lnSpc>
                <a:spcPct val="100000"/>
              </a:lnSpc>
              <a:spcBef>
                <a:spcPts val="100"/>
              </a:spcBef>
              <a:spcAft>
                <a:spcPts val="0"/>
              </a:spcAft>
              <a:buNone/>
            </a:pPr>
            <a:r>
              <a:rPr b="1" lang="en-US" sz="1800">
                <a:latin typeface="Trebuchet MS"/>
                <a:ea typeface="Trebuchet MS"/>
                <a:cs typeface="Trebuchet MS"/>
                <a:sym typeface="Trebuchet MS"/>
              </a:rPr>
              <a:t>7. Connectionist Temporal Classification (CTC) loss:</a:t>
            </a:r>
            <a:r>
              <a:rPr lang="en-US" sz="1800">
                <a:latin typeface="Trebuchet MS"/>
                <a:ea typeface="Trebuchet MS"/>
                <a:cs typeface="Trebuchet MS"/>
                <a:sym typeface="Trebuchet MS"/>
              </a:rPr>
              <a:t>This function calculates the difference between the predicted sequence of words (generated by the softmax function) and the ground truth (actual spoken sentence). It is particularly useful for lip reading tasks because it can handle variations in speaking rate and doesn't require perfect alignment between the video frames and the words being spoken.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7" name="Shape 317"/>
        <p:cNvGrpSpPr/>
        <p:nvPr/>
      </p:nvGrpSpPr>
      <p:grpSpPr>
        <a:xfrm>
          <a:off x="0" y="0"/>
          <a:ext cx="0" cy="0"/>
          <a:chOff x="0" y="0"/>
          <a:chExt cx="0" cy="0"/>
        </a:xfrm>
      </p:grpSpPr>
      <p:sp>
        <p:nvSpPr>
          <p:cNvPr id="318" name="Google Shape;318;p37"/>
          <p:cNvSpPr txBox="1"/>
          <p:nvPr>
            <p:ph type="title"/>
          </p:nvPr>
        </p:nvSpPr>
        <p:spPr>
          <a:xfrm>
            <a:off x="1251267" y="256286"/>
            <a:ext cx="9085580" cy="57531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t>Functional and Non-functional requirements</a:t>
            </a:r>
            <a:endParaRPr sz="3600"/>
          </a:p>
        </p:txBody>
      </p:sp>
      <p:sp>
        <p:nvSpPr>
          <p:cNvPr id="319" name="Google Shape;319;p37"/>
          <p:cNvSpPr/>
          <p:nvPr/>
        </p:nvSpPr>
        <p:spPr>
          <a:xfrm>
            <a:off x="0" y="0"/>
            <a:ext cx="838200" cy="5667375"/>
          </a:xfrm>
          <a:custGeom>
            <a:rect b="b" l="l" r="r" t="t"/>
            <a:pathLst>
              <a:path extrusionOk="0" h="5667375" w="838200">
                <a:moveTo>
                  <a:pt x="838200" y="0"/>
                </a:moveTo>
                <a:lnTo>
                  <a:pt x="0" y="0"/>
                </a:lnTo>
                <a:lnTo>
                  <a:pt x="0" y="5667375"/>
                </a:lnTo>
                <a:lnTo>
                  <a:pt x="838200"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20" name="Google Shape;320;p37"/>
          <p:cNvSpPr txBox="1"/>
          <p:nvPr/>
        </p:nvSpPr>
        <p:spPr>
          <a:xfrm>
            <a:off x="1401444" y="998156"/>
            <a:ext cx="9161780" cy="5098640"/>
          </a:xfrm>
          <a:prstGeom prst="rect">
            <a:avLst/>
          </a:prstGeom>
          <a:noFill/>
          <a:ln>
            <a:noFill/>
          </a:ln>
        </p:spPr>
        <p:txBody>
          <a:bodyPr anchorCtr="0" anchor="t" bIns="0" lIns="0" spcFirstLastPara="1" rIns="0" wrap="square" tIns="10775">
            <a:spAutoFit/>
          </a:bodyPr>
          <a:lstStyle/>
          <a:p>
            <a:pPr indent="-286385" lvl="0" marL="307975" marR="309245" rtl="0" algn="l">
              <a:lnSpc>
                <a:spcPct val="100800"/>
              </a:lnSpc>
              <a:spcBef>
                <a:spcPts val="0"/>
              </a:spcBef>
              <a:spcAft>
                <a:spcPts val="0"/>
              </a:spcAft>
              <a:buClr>
                <a:srgbClr val="404040"/>
              </a:buClr>
              <a:buSzPts val="1700"/>
              <a:buFont typeface="Arial"/>
              <a:buChar char="•"/>
            </a:pPr>
            <a:r>
              <a:rPr b="1" lang="en-US" sz="1800">
                <a:solidFill>
                  <a:srgbClr val="404040"/>
                </a:solidFill>
                <a:latin typeface="Trebuchet MS"/>
                <a:ea typeface="Trebuchet MS"/>
                <a:cs typeface="Trebuchet MS"/>
                <a:sym typeface="Trebuchet MS"/>
              </a:rPr>
              <a:t>Operating System</a:t>
            </a:r>
            <a:r>
              <a:rPr lang="en-US" sz="1800">
                <a:solidFill>
                  <a:srgbClr val="404040"/>
                </a:solidFill>
                <a:latin typeface="Trebuchet MS"/>
                <a:ea typeface="Trebuchet MS"/>
                <a:cs typeface="Trebuchet MS"/>
                <a:sym typeface="Trebuchet MS"/>
              </a:rPr>
              <a:t>: Deep learning frameworks are typically supported on Linux, but they also work on Windows and macOS.</a:t>
            </a:r>
            <a:endParaRPr sz="1800">
              <a:solidFill>
                <a:srgbClr val="404040"/>
              </a:solidFill>
              <a:latin typeface="Trebuchet MS"/>
              <a:ea typeface="Trebuchet MS"/>
              <a:cs typeface="Trebuchet MS"/>
              <a:sym typeface="Trebuchet MS"/>
            </a:endParaRPr>
          </a:p>
          <a:p>
            <a:pPr indent="0" lvl="0" marL="21590" marR="309245" rtl="0" algn="l">
              <a:lnSpc>
                <a:spcPct val="100800"/>
              </a:lnSpc>
              <a:spcBef>
                <a:spcPts val="85"/>
              </a:spcBef>
              <a:spcAft>
                <a:spcPts val="0"/>
              </a:spcAft>
              <a:buNone/>
            </a:pPr>
            <a:r>
              <a:t/>
            </a:r>
            <a:endParaRPr sz="1800">
              <a:solidFill>
                <a:srgbClr val="404040"/>
              </a:solidFill>
              <a:latin typeface="Trebuchet MS"/>
              <a:ea typeface="Trebuchet MS"/>
              <a:cs typeface="Trebuchet MS"/>
              <a:sym typeface="Trebuchet MS"/>
            </a:endParaRPr>
          </a:p>
          <a:p>
            <a:pPr indent="-286385" lvl="0" marL="307975" marR="309245" rtl="0" algn="l">
              <a:lnSpc>
                <a:spcPct val="100800"/>
              </a:lnSpc>
              <a:spcBef>
                <a:spcPts val="85"/>
              </a:spcBef>
              <a:spcAft>
                <a:spcPts val="0"/>
              </a:spcAft>
              <a:buClr>
                <a:srgbClr val="404040"/>
              </a:buClr>
              <a:buSzPts val="1700"/>
              <a:buFont typeface="Arial"/>
              <a:buChar char="•"/>
            </a:pPr>
            <a:r>
              <a:rPr b="1" lang="en-US" sz="1800">
                <a:solidFill>
                  <a:srgbClr val="404040"/>
                </a:solidFill>
                <a:latin typeface="Trebuchet MS"/>
                <a:ea typeface="Trebuchet MS"/>
                <a:cs typeface="Trebuchet MS"/>
                <a:sym typeface="Trebuchet MS"/>
              </a:rPr>
              <a:t>Running environment: </a:t>
            </a:r>
            <a:r>
              <a:rPr lang="en-US" sz="1800">
                <a:solidFill>
                  <a:srgbClr val="404040"/>
                </a:solidFill>
                <a:latin typeface="Trebuchet MS"/>
                <a:ea typeface="Trebuchet MS"/>
                <a:cs typeface="Trebuchet MS"/>
                <a:sym typeface="Trebuchet MS"/>
              </a:rPr>
              <a:t>The model requires 4.7 GB of RAM to run. Google Collab offers 12 GB of RAM, making it a suitable platform.</a:t>
            </a:r>
            <a:endParaRPr sz="1800">
              <a:latin typeface="Trebuchet MS"/>
              <a:ea typeface="Trebuchet MS"/>
              <a:cs typeface="Trebuchet MS"/>
              <a:sym typeface="Trebuchet MS"/>
            </a:endParaRPr>
          </a:p>
          <a:p>
            <a:pPr indent="0" lvl="0" marL="0" rtl="0" algn="l">
              <a:lnSpc>
                <a:spcPct val="100000"/>
              </a:lnSpc>
              <a:spcBef>
                <a:spcPts val="375"/>
              </a:spcBef>
              <a:spcAft>
                <a:spcPts val="0"/>
              </a:spcAft>
              <a:buSzPts val="1800"/>
              <a:buFont typeface="Arial"/>
              <a:buNone/>
            </a:pPr>
            <a:r>
              <a:t/>
            </a:r>
            <a:endParaRPr sz="1800">
              <a:latin typeface="Trebuchet MS"/>
              <a:ea typeface="Trebuchet MS"/>
              <a:cs typeface="Trebuchet MS"/>
              <a:sym typeface="Trebuchet MS"/>
            </a:endParaRPr>
          </a:p>
          <a:p>
            <a:pPr indent="-132715" lvl="0" marL="154940" marR="433705" rtl="0" algn="l">
              <a:lnSpc>
                <a:spcPct val="116666"/>
              </a:lnSpc>
              <a:spcBef>
                <a:spcPts val="0"/>
              </a:spcBef>
              <a:spcAft>
                <a:spcPts val="0"/>
              </a:spcAft>
              <a:buClr>
                <a:srgbClr val="404040"/>
              </a:buClr>
              <a:buSzPts val="1700"/>
              <a:buFont typeface="Arial"/>
              <a:buChar char="•"/>
            </a:pPr>
            <a:r>
              <a:rPr b="1" lang="en-US" sz="1800">
                <a:solidFill>
                  <a:srgbClr val="404040"/>
                </a:solidFill>
                <a:latin typeface="Trebuchet MS"/>
                <a:ea typeface="Trebuchet MS"/>
                <a:cs typeface="Trebuchet MS"/>
                <a:sym typeface="Trebuchet MS"/>
              </a:rPr>
              <a:t>Deep Learning Frameworks: </a:t>
            </a:r>
            <a:r>
              <a:rPr lang="en-US" sz="1800">
                <a:solidFill>
                  <a:srgbClr val="404040"/>
                </a:solidFill>
                <a:latin typeface="Trebuchet MS"/>
                <a:ea typeface="Trebuchet MS"/>
                <a:cs typeface="Trebuchet MS"/>
                <a:sym typeface="Trebuchet MS"/>
              </a:rPr>
              <a:t>deep learning frameworks like TensorFlow, PyTorch, or Keras, which provide tools for building and training neural networks.</a:t>
            </a:r>
            <a:endParaRPr sz="1800">
              <a:latin typeface="Trebuchet MS"/>
              <a:ea typeface="Trebuchet MS"/>
              <a:cs typeface="Trebuchet MS"/>
              <a:sym typeface="Trebuchet MS"/>
            </a:endParaRPr>
          </a:p>
          <a:p>
            <a:pPr indent="-200025" lvl="0" marL="222250" marR="988060" rtl="0" algn="l">
              <a:lnSpc>
                <a:spcPct val="100899"/>
              </a:lnSpc>
              <a:spcBef>
                <a:spcPts val="1970"/>
              </a:spcBef>
              <a:spcAft>
                <a:spcPts val="0"/>
              </a:spcAft>
              <a:buClr>
                <a:srgbClr val="404040"/>
              </a:buClr>
              <a:buSzPts val="1700"/>
              <a:buFont typeface="Arial"/>
              <a:buChar char="•"/>
            </a:pPr>
            <a:r>
              <a:rPr b="1" lang="en-US" sz="1800">
                <a:solidFill>
                  <a:srgbClr val="404040"/>
                </a:solidFill>
                <a:latin typeface="Trebuchet MS"/>
                <a:ea typeface="Trebuchet MS"/>
                <a:cs typeface="Trebuchet MS"/>
                <a:sym typeface="Trebuchet MS"/>
              </a:rPr>
              <a:t>Python:</a:t>
            </a:r>
            <a:r>
              <a:rPr lang="en-US" sz="1800">
                <a:solidFill>
                  <a:srgbClr val="404040"/>
                </a:solidFill>
                <a:latin typeface="Trebuchet MS"/>
                <a:ea typeface="Trebuchet MS"/>
                <a:cs typeface="Trebuchet MS"/>
                <a:sym typeface="Trebuchet MS"/>
              </a:rPr>
              <a:t>A recent version of Python (e.g., Python 3.6 or higher) is essential for running deep learning libraries and related tools.</a:t>
            </a:r>
            <a:endParaRPr sz="1800">
              <a:latin typeface="Trebuchet MS"/>
              <a:ea typeface="Trebuchet MS"/>
              <a:cs typeface="Trebuchet MS"/>
              <a:sym typeface="Trebuchet MS"/>
            </a:endParaRPr>
          </a:p>
          <a:p>
            <a:pPr indent="0" lvl="0" marL="0" rtl="0" algn="l">
              <a:lnSpc>
                <a:spcPct val="100000"/>
              </a:lnSpc>
              <a:spcBef>
                <a:spcPts val="85"/>
              </a:spcBef>
              <a:spcAft>
                <a:spcPts val="0"/>
              </a:spcAft>
              <a:buSzPts val="1800"/>
              <a:buFont typeface="Arial"/>
              <a:buNone/>
            </a:pPr>
            <a:r>
              <a:t/>
            </a:r>
            <a:endParaRPr sz="1800">
              <a:latin typeface="Trebuchet MS"/>
              <a:ea typeface="Trebuchet MS"/>
              <a:cs typeface="Trebuchet MS"/>
              <a:sym typeface="Trebuchet MS"/>
            </a:endParaRPr>
          </a:p>
          <a:p>
            <a:pPr indent="-132715" lvl="0" marL="154940" marR="1283335" rtl="0" algn="l">
              <a:lnSpc>
                <a:spcPct val="100800"/>
              </a:lnSpc>
              <a:spcBef>
                <a:spcPts val="0"/>
              </a:spcBef>
              <a:spcAft>
                <a:spcPts val="0"/>
              </a:spcAft>
              <a:buClr>
                <a:srgbClr val="404040"/>
              </a:buClr>
              <a:buSzPts val="1700"/>
              <a:buFont typeface="Arial"/>
              <a:buChar char="•"/>
            </a:pPr>
            <a:r>
              <a:rPr b="1" lang="en-US" sz="1800">
                <a:solidFill>
                  <a:srgbClr val="404040"/>
                </a:solidFill>
                <a:latin typeface="Trebuchet MS"/>
                <a:ea typeface="Trebuchet MS"/>
                <a:cs typeface="Trebuchet MS"/>
                <a:sym typeface="Trebuchet MS"/>
              </a:rPr>
              <a:t>CUDA and cuDNN</a:t>
            </a:r>
            <a:r>
              <a:rPr lang="en-US" sz="1800">
                <a:solidFill>
                  <a:srgbClr val="404040"/>
                </a:solidFill>
                <a:latin typeface="Trebuchet MS"/>
                <a:ea typeface="Trebuchet MS"/>
                <a:cs typeface="Trebuchet MS"/>
                <a:sym typeface="Trebuchet MS"/>
              </a:rPr>
              <a:t>: For NVIDIAGPUs, we need to install CUDA and cuDNN for GPU acceleration.</a:t>
            </a:r>
            <a:endParaRPr sz="1800">
              <a:latin typeface="Trebuchet MS"/>
              <a:ea typeface="Trebuchet MS"/>
              <a:cs typeface="Trebuchet MS"/>
              <a:sym typeface="Trebuchet MS"/>
            </a:endParaRPr>
          </a:p>
          <a:p>
            <a:pPr indent="0" lvl="0" marL="0" rtl="0" algn="l">
              <a:lnSpc>
                <a:spcPct val="100000"/>
              </a:lnSpc>
              <a:spcBef>
                <a:spcPts val="195"/>
              </a:spcBef>
              <a:spcAft>
                <a:spcPts val="0"/>
              </a:spcAft>
              <a:buNone/>
            </a:pPr>
            <a:r>
              <a:t/>
            </a:r>
            <a:endParaRPr sz="1800">
              <a:latin typeface="Trebuchet MS"/>
              <a:ea typeface="Trebuchet MS"/>
              <a:cs typeface="Trebuchet MS"/>
              <a:sym typeface="Trebuchet MS"/>
            </a:endParaRPr>
          </a:p>
          <a:p>
            <a:pPr indent="-219075" lvl="0" marL="241300" rtl="0" algn="l">
              <a:lnSpc>
                <a:spcPct val="118333"/>
              </a:lnSpc>
              <a:spcBef>
                <a:spcPts val="0"/>
              </a:spcBef>
              <a:spcAft>
                <a:spcPts val="0"/>
              </a:spcAft>
              <a:buClr>
                <a:srgbClr val="404040"/>
              </a:buClr>
              <a:buSzPts val="1700"/>
              <a:buFont typeface="Arial"/>
              <a:buChar char="•"/>
            </a:pPr>
            <a:r>
              <a:rPr b="1" lang="en-US" sz="1800">
                <a:solidFill>
                  <a:srgbClr val="404040"/>
                </a:solidFill>
                <a:latin typeface="Trebuchet MS"/>
                <a:ea typeface="Trebuchet MS"/>
                <a:cs typeface="Trebuchet MS"/>
                <a:sym typeface="Trebuchet MS"/>
              </a:rPr>
              <a:t>Data Collection and Preprocessing:</a:t>
            </a:r>
            <a:endParaRPr b="1" sz="1800">
              <a:solidFill>
                <a:srgbClr val="404040"/>
              </a:solidFill>
              <a:latin typeface="Trebuchet MS"/>
              <a:ea typeface="Trebuchet MS"/>
              <a:cs typeface="Trebuchet MS"/>
              <a:sym typeface="Trebuchet MS"/>
            </a:endParaRPr>
          </a:p>
          <a:p>
            <a:pPr indent="0" lvl="0" marL="22225" rtl="0" algn="l">
              <a:lnSpc>
                <a:spcPct val="118333"/>
              </a:lnSpc>
              <a:spcBef>
                <a:spcPts val="0"/>
              </a:spcBef>
              <a:spcAft>
                <a:spcPts val="0"/>
              </a:spcAft>
              <a:buNone/>
            </a:pPr>
            <a:r>
              <a:rPr b="1" lang="en-US" sz="1800">
                <a:solidFill>
                  <a:srgbClr val="404040"/>
                </a:solidFill>
                <a:latin typeface="Trebuchet MS"/>
                <a:ea typeface="Trebuchet MS"/>
                <a:cs typeface="Trebuchet MS"/>
                <a:sym typeface="Trebuchet MS"/>
              </a:rPr>
              <a:t>   </a:t>
            </a:r>
            <a:r>
              <a:rPr lang="en-US" sz="1800">
                <a:solidFill>
                  <a:srgbClr val="404040"/>
                </a:solidFill>
                <a:latin typeface="Trebuchet MS"/>
                <a:ea typeface="Trebuchet MS"/>
                <a:cs typeface="Trebuchet MS"/>
                <a:sym typeface="Trebuchet MS"/>
              </a:rPr>
              <a:t>The model is trained on already pre processed dataset GRID corpus which is of 20GB</a:t>
            </a:r>
            <a:endParaRPr sz="1800">
              <a:latin typeface="Trebuchet MS"/>
              <a:ea typeface="Trebuchet MS"/>
              <a:cs typeface="Trebuchet MS"/>
              <a:sym typeface="Trebuchet MS"/>
            </a:endParaRPr>
          </a:p>
          <a:p>
            <a:pPr indent="0" lvl="0" marL="22225" rtl="0" algn="l">
              <a:lnSpc>
                <a:spcPct val="100000"/>
              </a:lnSpc>
              <a:spcBef>
                <a:spcPts val="85"/>
              </a:spcBef>
              <a:spcAft>
                <a:spcPts val="0"/>
              </a:spcAft>
              <a:buNone/>
            </a:pPr>
            <a:r>
              <a:t/>
            </a:r>
            <a:endParaRPr sz="1800">
              <a:latin typeface="Trebuchet MS"/>
              <a:ea typeface="Trebuchet MS"/>
              <a:cs typeface="Trebuchet MS"/>
              <a:sym typeface="Trebuchet MS"/>
            </a:endParaRPr>
          </a:p>
        </p:txBody>
      </p:sp>
      <p:sp>
        <p:nvSpPr>
          <p:cNvPr id="321" name="Google Shape;321;p37"/>
          <p:cNvSpPr/>
          <p:nvPr/>
        </p:nvSpPr>
        <p:spPr>
          <a:xfrm>
            <a:off x="11744325" y="4010025"/>
            <a:ext cx="447675" cy="2847975"/>
          </a:xfrm>
          <a:custGeom>
            <a:rect b="b" l="l" r="r" t="t"/>
            <a:pathLst>
              <a:path extrusionOk="0" h="2847975" w="447675">
                <a:moveTo>
                  <a:pt x="447675" y="0"/>
                </a:moveTo>
                <a:lnTo>
                  <a:pt x="0" y="2847975"/>
                </a:lnTo>
                <a:lnTo>
                  <a:pt x="447675" y="2847975"/>
                </a:lnTo>
                <a:lnTo>
                  <a:pt x="447675"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5" name="Shape 325"/>
        <p:cNvGrpSpPr/>
        <p:nvPr/>
      </p:nvGrpSpPr>
      <p:grpSpPr>
        <a:xfrm>
          <a:off x="0" y="0"/>
          <a:ext cx="0" cy="0"/>
          <a:chOff x="0" y="0"/>
          <a:chExt cx="0" cy="0"/>
        </a:xfrm>
      </p:grpSpPr>
      <p:sp>
        <p:nvSpPr>
          <p:cNvPr id="326" name="Google Shape;326;p38"/>
          <p:cNvSpPr/>
          <p:nvPr/>
        </p:nvSpPr>
        <p:spPr>
          <a:xfrm>
            <a:off x="0" y="0"/>
            <a:ext cx="838200" cy="5667375"/>
          </a:xfrm>
          <a:custGeom>
            <a:rect b="b" l="l" r="r" t="t"/>
            <a:pathLst>
              <a:path extrusionOk="0" h="5667375" w="838200">
                <a:moveTo>
                  <a:pt x="838200" y="0"/>
                </a:moveTo>
                <a:lnTo>
                  <a:pt x="0" y="0"/>
                </a:lnTo>
                <a:lnTo>
                  <a:pt x="0" y="5667375"/>
                </a:lnTo>
                <a:lnTo>
                  <a:pt x="838200"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27" name="Google Shape;327;p38"/>
          <p:cNvSpPr txBox="1"/>
          <p:nvPr/>
        </p:nvSpPr>
        <p:spPr>
          <a:xfrm>
            <a:off x="1130934" y="554037"/>
            <a:ext cx="10375265" cy="6324808"/>
          </a:xfrm>
          <a:prstGeom prst="rect">
            <a:avLst/>
          </a:prstGeom>
          <a:noFill/>
          <a:ln>
            <a:noFill/>
          </a:ln>
        </p:spPr>
        <p:txBody>
          <a:bodyPr anchorCtr="0" anchor="t" bIns="0" lIns="0" spcFirstLastPara="1" rIns="0" wrap="square" tIns="12700">
            <a:spAutoFit/>
          </a:bodyPr>
          <a:lstStyle/>
          <a:p>
            <a:pPr indent="-209550" lvl="0" marL="231775" rtl="0" algn="l">
              <a:lnSpc>
                <a:spcPct val="100000"/>
              </a:lnSpc>
              <a:spcBef>
                <a:spcPts val="0"/>
              </a:spcBef>
              <a:spcAft>
                <a:spcPts val="0"/>
              </a:spcAft>
              <a:buClr>
                <a:srgbClr val="374151"/>
              </a:buClr>
              <a:buSzPts val="1700"/>
              <a:buFont typeface="Arial"/>
              <a:buChar char="•"/>
            </a:pPr>
            <a:r>
              <a:rPr b="1" lang="en-US" sz="1800">
                <a:solidFill>
                  <a:srgbClr val="374151"/>
                </a:solidFill>
                <a:latin typeface="Trebuchet MS"/>
                <a:ea typeface="Trebuchet MS"/>
                <a:cs typeface="Trebuchet MS"/>
                <a:sym typeface="Trebuchet MS"/>
              </a:rPr>
              <a:t>Lip Feature Extraction</a:t>
            </a:r>
            <a:endParaRPr/>
          </a:p>
          <a:p>
            <a:pPr indent="0" lvl="0" marL="22225" rtl="0" algn="l">
              <a:spcBef>
                <a:spcPts val="85"/>
              </a:spcBef>
              <a:spcAft>
                <a:spcPts val="0"/>
              </a:spcAft>
              <a:buNone/>
            </a:pPr>
            <a:r>
              <a:rPr b="1" lang="en-US" sz="1800">
                <a:solidFill>
                  <a:srgbClr val="374151"/>
                </a:solidFill>
                <a:latin typeface="Trebuchet MS"/>
                <a:ea typeface="Trebuchet MS"/>
                <a:cs typeface="Trebuchet MS"/>
                <a:sym typeface="Trebuchet MS"/>
              </a:rPr>
              <a:t>    </a:t>
            </a:r>
            <a:r>
              <a:rPr lang="en-US" sz="1800">
                <a:latin typeface="Trebuchet MS"/>
                <a:ea typeface="Trebuchet MS"/>
                <a:cs typeface="Trebuchet MS"/>
                <a:sym typeface="Trebuchet MS"/>
              </a:rPr>
              <a:t>three convolutional layers to capture both spatial (lip shape) and temporal (lip movement) information from the video sequence.</a:t>
            </a:r>
            <a:endParaRPr/>
          </a:p>
          <a:p>
            <a:pPr indent="0" lvl="0" marL="22225" rtl="0" algn="l">
              <a:spcBef>
                <a:spcPts val="85"/>
              </a:spcBef>
              <a:spcAft>
                <a:spcPts val="0"/>
              </a:spcAft>
              <a:buNone/>
            </a:pPr>
            <a:r>
              <a:t/>
            </a:r>
            <a:endParaRPr sz="1800">
              <a:latin typeface="Trebuchet MS"/>
              <a:ea typeface="Trebuchet MS"/>
              <a:cs typeface="Trebuchet MS"/>
              <a:sym typeface="Trebuchet MS"/>
            </a:endParaRPr>
          </a:p>
          <a:p>
            <a:pPr indent="-285750" lvl="0" marL="307975" rtl="0" algn="just">
              <a:lnSpc>
                <a:spcPct val="100000"/>
              </a:lnSpc>
              <a:spcBef>
                <a:spcPts val="100"/>
              </a:spcBef>
              <a:spcAft>
                <a:spcPts val="0"/>
              </a:spcAft>
              <a:buClr>
                <a:srgbClr val="374151"/>
              </a:buClr>
              <a:buSzPts val="1700"/>
              <a:buFont typeface="Arial"/>
              <a:buChar char="•"/>
            </a:pPr>
            <a:r>
              <a:rPr b="1" lang="en-US" sz="1800">
                <a:solidFill>
                  <a:srgbClr val="374151"/>
                </a:solidFill>
                <a:latin typeface="Trebuchet MS"/>
                <a:ea typeface="Trebuchet MS"/>
                <a:cs typeface="Trebuchet MS"/>
                <a:sym typeface="Trebuchet MS"/>
              </a:rPr>
              <a:t>Neural Network Architecture:</a:t>
            </a:r>
            <a:endParaRPr/>
          </a:p>
          <a:p>
            <a:pPr indent="0" lvl="0" marL="22225" rtl="0" algn="just">
              <a:lnSpc>
                <a:spcPct val="100000"/>
              </a:lnSpc>
              <a:spcBef>
                <a:spcPts val="100"/>
              </a:spcBef>
              <a:spcAft>
                <a:spcPts val="0"/>
              </a:spcAft>
              <a:buNone/>
            </a:pPr>
            <a:r>
              <a:rPr lang="en-US" sz="1800">
                <a:solidFill>
                  <a:srgbClr val="374151"/>
                </a:solidFill>
                <a:latin typeface="Trebuchet MS"/>
                <a:ea typeface="Trebuchet MS"/>
                <a:cs typeface="Trebuchet MS"/>
                <a:sym typeface="Trebuchet MS"/>
              </a:rPr>
              <a:t>A sequence of T frames is used as input, and is processed by 3 layers of STCNN, each followed by a spatial max-pooling layer. The features extracted are processed by 2 LSTMS; each time-step of the GRU output is processed by a linear layer and a softmax. </a:t>
            </a:r>
            <a:endParaRPr/>
          </a:p>
          <a:p>
            <a:pPr indent="0" lvl="0" marL="22225" rtl="0" algn="just">
              <a:lnSpc>
                <a:spcPct val="100000"/>
              </a:lnSpc>
              <a:spcBef>
                <a:spcPts val="100"/>
              </a:spcBef>
              <a:spcAft>
                <a:spcPts val="0"/>
              </a:spcAft>
              <a:buNone/>
            </a:pPr>
            <a:r>
              <a:t/>
            </a:r>
            <a:endParaRPr sz="1800">
              <a:solidFill>
                <a:srgbClr val="374151"/>
              </a:solidFill>
              <a:latin typeface="Trebuchet MS"/>
              <a:ea typeface="Trebuchet MS"/>
              <a:cs typeface="Trebuchet MS"/>
              <a:sym typeface="Trebuchet MS"/>
            </a:endParaRPr>
          </a:p>
          <a:p>
            <a:pPr indent="-285750" lvl="0" marL="307975" rtl="0" algn="just">
              <a:lnSpc>
                <a:spcPct val="100000"/>
              </a:lnSpc>
              <a:spcBef>
                <a:spcPts val="100"/>
              </a:spcBef>
              <a:spcAft>
                <a:spcPts val="0"/>
              </a:spcAft>
              <a:buClr>
                <a:srgbClr val="374151"/>
              </a:buClr>
              <a:buSzPts val="1700"/>
              <a:buFont typeface="Arial"/>
              <a:buChar char="•"/>
            </a:pPr>
            <a:r>
              <a:rPr b="1" lang="en-US" sz="1800">
                <a:solidFill>
                  <a:srgbClr val="374151"/>
                </a:solidFill>
                <a:latin typeface="Trebuchet MS"/>
                <a:ea typeface="Trebuchet MS"/>
                <a:cs typeface="Trebuchet MS"/>
                <a:sym typeface="Trebuchet MS"/>
              </a:rPr>
              <a:t>Training data and Procedure:</a:t>
            </a:r>
            <a:endParaRPr/>
          </a:p>
          <a:p>
            <a:pPr indent="0" lvl="0" marL="22225" rtl="0" algn="just">
              <a:lnSpc>
                <a:spcPct val="100000"/>
              </a:lnSpc>
              <a:spcBef>
                <a:spcPts val="100"/>
              </a:spcBef>
              <a:spcAft>
                <a:spcPts val="0"/>
              </a:spcAft>
              <a:buNone/>
            </a:pPr>
            <a:r>
              <a:rPr lang="en-US" sz="1800">
                <a:solidFill>
                  <a:srgbClr val="374151"/>
                </a:solidFill>
                <a:latin typeface="Trebuchet MS"/>
                <a:ea typeface="Trebuchet MS"/>
                <a:cs typeface="Trebuchet MS"/>
                <a:sym typeface="Trebuchet MS"/>
              </a:rPr>
              <a:t> This end-to-end model is trained with CTC</a:t>
            </a:r>
            <a:endParaRPr/>
          </a:p>
          <a:p>
            <a:pPr indent="0" lvl="0" marL="22225" rtl="0" algn="just">
              <a:lnSpc>
                <a:spcPct val="100000"/>
              </a:lnSpc>
              <a:spcBef>
                <a:spcPts val="100"/>
              </a:spcBef>
              <a:spcAft>
                <a:spcPts val="0"/>
              </a:spcAft>
              <a:buNone/>
            </a:pPr>
            <a:r>
              <a:t/>
            </a:r>
            <a:endParaRPr b="1" sz="1800">
              <a:solidFill>
                <a:srgbClr val="374151"/>
              </a:solidFill>
              <a:latin typeface="Trebuchet MS"/>
              <a:ea typeface="Trebuchet MS"/>
              <a:cs typeface="Trebuchet MS"/>
              <a:sym typeface="Trebuchet MS"/>
            </a:endParaRPr>
          </a:p>
          <a:p>
            <a:pPr indent="-285750" lvl="0" marL="307975" rtl="0" algn="just">
              <a:lnSpc>
                <a:spcPct val="100000"/>
              </a:lnSpc>
              <a:spcBef>
                <a:spcPts val="100"/>
              </a:spcBef>
              <a:spcAft>
                <a:spcPts val="0"/>
              </a:spcAft>
              <a:buClr>
                <a:srgbClr val="374151"/>
              </a:buClr>
              <a:buSzPts val="1700"/>
              <a:buFont typeface="Arial"/>
              <a:buChar char="•"/>
            </a:pPr>
            <a:r>
              <a:rPr b="1" lang="en-US" sz="1800">
                <a:solidFill>
                  <a:srgbClr val="374151"/>
                </a:solidFill>
                <a:latin typeface="Trebuchet MS"/>
                <a:ea typeface="Trebuchet MS"/>
                <a:cs typeface="Trebuchet MS"/>
                <a:sym typeface="Trebuchet MS"/>
              </a:rPr>
              <a:t>Lip Reading and Transcription:</a:t>
            </a:r>
            <a:endParaRPr/>
          </a:p>
          <a:p>
            <a:pPr indent="0" lvl="0" marL="22225" rtl="0" algn="just">
              <a:lnSpc>
                <a:spcPct val="100000"/>
              </a:lnSpc>
              <a:spcBef>
                <a:spcPts val="100"/>
              </a:spcBef>
              <a:spcAft>
                <a:spcPts val="0"/>
              </a:spcAft>
              <a:buNone/>
            </a:pPr>
            <a:r>
              <a:rPr lang="en-US" sz="1800">
                <a:solidFill>
                  <a:srgbClr val="374151"/>
                </a:solidFill>
                <a:latin typeface="Trebuchet MS"/>
                <a:ea typeface="Trebuchet MS"/>
                <a:cs typeface="Trebuchet MS"/>
                <a:sym typeface="Trebuchet MS"/>
              </a:rPr>
              <a:t>The output is in the form of words or phrases</a:t>
            </a:r>
            <a:endParaRPr/>
          </a:p>
          <a:p>
            <a:pPr indent="0" lvl="0" marL="22225" rtl="0" algn="just">
              <a:lnSpc>
                <a:spcPct val="100000"/>
              </a:lnSpc>
              <a:spcBef>
                <a:spcPts val="100"/>
              </a:spcBef>
              <a:spcAft>
                <a:spcPts val="0"/>
              </a:spcAft>
              <a:buNone/>
            </a:pPr>
            <a:r>
              <a:t/>
            </a:r>
            <a:endParaRPr sz="1800">
              <a:solidFill>
                <a:srgbClr val="374151"/>
              </a:solidFill>
              <a:latin typeface="Trebuchet MS"/>
              <a:ea typeface="Trebuchet MS"/>
              <a:cs typeface="Trebuchet MS"/>
              <a:sym typeface="Trebuchet MS"/>
            </a:endParaRPr>
          </a:p>
          <a:p>
            <a:pPr indent="-285750" lvl="0" marL="307975" rtl="0" algn="just">
              <a:lnSpc>
                <a:spcPct val="100000"/>
              </a:lnSpc>
              <a:spcBef>
                <a:spcPts val="100"/>
              </a:spcBef>
              <a:spcAft>
                <a:spcPts val="0"/>
              </a:spcAft>
              <a:buClr>
                <a:srgbClr val="374151"/>
              </a:buClr>
              <a:buSzPts val="1700"/>
              <a:buFont typeface="Arial"/>
              <a:buChar char="•"/>
            </a:pPr>
            <a:r>
              <a:rPr b="1" lang="en-US" sz="1800">
                <a:solidFill>
                  <a:srgbClr val="374151"/>
                </a:solidFill>
                <a:latin typeface="Trebuchet MS"/>
                <a:ea typeface="Trebuchet MS"/>
                <a:cs typeface="Trebuchet MS"/>
                <a:sym typeface="Trebuchet MS"/>
              </a:rPr>
              <a:t>Accuracy Metrics:</a:t>
            </a:r>
            <a:endParaRPr/>
          </a:p>
          <a:p>
            <a:pPr indent="0" lvl="0" marL="22225" rtl="0" algn="just">
              <a:lnSpc>
                <a:spcPct val="100000"/>
              </a:lnSpc>
              <a:spcBef>
                <a:spcPts val="100"/>
              </a:spcBef>
              <a:spcAft>
                <a:spcPts val="0"/>
              </a:spcAft>
              <a:buNone/>
            </a:pPr>
            <a:r>
              <a:rPr lang="en-US" sz="1800">
                <a:solidFill>
                  <a:srgbClr val="374151"/>
                </a:solidFill>
                <a:latin typeface="Trebuchet MS"/>
                <a:ea typeface="Trebuchet MS"/>
                <a:cs typeface="Trebuchet MS"/>
                <a:sym typeface="Trebuchet MS"/>
              </a:rPr>
              <a:t>The system should be evaluated based on accuracy metrics such as word error rate (WER) or phoneme error rate (PER)</a:t>
            </a:r>
            <a:endParaRPr/>
          </a:p>
          <a:p>
            <a:pPr indent="-177800" lvl="0" marL="307975" rtl="0" algn="just">
              <a:lnSpc>
                <a:spcPct val="100000"/>
              </a:lnSpc>
              <a:spcBef>
                <a:spcPts val="100"/>
              </a:spcBef>
              <a:spcAft>
                <a:spcPts val="0"/>
              </a:spcAft>
              <a:buClr>
                <a:srgbClr val="374151"/>
              </a:buClr>
              <a:buSzPts val="1700"/>
              <a:buFont typeface="Arial"/>
              <a:buNone/>
            </a:pPr>
            <a:r>
              <a:t/>
            </a:r>
            <a:endParaRPr sz="1800">
              <a:solidFill>
                <a:srgbClr val="374151"/>
              </a:solidFill>
              <a:latin typeface="Trebuchet MS"/>
              <a:ea typeface="Trebuchet MS"/>
              <a:cs typeface="Trebuchet MS"/>
              <a:sym typeface="Trebuchet MS"/>
            </a:endParaRPr>
          </a:p>
          <a:p>
            <a:pPr indent="0" lvl="0" marL="22225" rtl="0" algn="just">
              <a:lnSpc>
                <a:spcPct val="100000"/>
              </a:lnSpc>
              <a:spcBef>
                <a:spcPts val="100"/>
              </a:spcBef>
              <a:spcAft>
                <a:spcPts val="0"/>
              </a:spcAft>
              <a:buNone/>
            </a:pPr>
            <a:r>
              <a:t/>
            </a:r>
            <a:endParaRPr sz="1800">
              <a:solidFill>
                <a:srgbClr val="374151"/>
              </a:solidFill>
              <a:latin typeface="Trebuchet MS"/>
              <a:ea typeface="Trebuchet MS"/>
              <a:cs typeface="Trebuchet MS"/>
              <a:sym typeface="Trebuchet MS"/>
            </a:endParaRPr>
          </a:p>
          <a:p>
            <a:pPr indent="0" lvl="0" marL="22225" rtl="0" algn="just">
              <a:lnSpc>
                <a:spcPct val="100000"/>
              </a:lnSpc>
              <a:spcBef>
                <a:spcPts val="100"/>
              </a:spcBef>
              <a:spcAft>
                <a:spcPts val="0"/>
              </a:spcAft>
              <a:buNone/>
            </a:pPr>
            <a:r>
              <a:t/>
            </a:r>
            <a:endParaRPr sz="1800">
              <a:solidFill>
                <a:srgbClr val="374151"/>
              </a:solidFill>
              <a:latin typeface="Trebuchet MS"/>
              <a:ea typeface="Trebuchet MS"/>
              <a:cs typeface="Trebuchet MS"/>
              <a:sym typeface="Trebuchet MS"/>
            </a:endParaRPr>
          </a:p>
          <a:p>
            <a:pPr indent="0" lvl="0" marL="22225" rtl="0" algn="just">
              <a:lnSpc>
                <a:spcPct val="100000"/>
              </a:lnSpc>
              <a:spcBef>
                <a:spcPts val="100"/>
              </a:spcBef>
              <a:spcAft>
                <a:spcPts val="0"/>
              </a:spcAft>
              <a:buNone/>
            </a:pPr>
            <a:r>
              <a:t/>
            </a:r>
            <a:endParaRPr sz="1800">
              <a:solidFill>
                <a:srgbClr val="374151"/>
              </a:solidFill>
              <a:latin typeface="Trebuchet MS"/>
              <a:ea typeface="Trebuchet MS"/>
              <a:cs typeface="Trebuchet MS"/>
              <a:sym typeface="Trebuchet MS"/>
            </a:endParaRPr>
          </a:p>
        </p:txBody>
      </p:sp>
      <p:sp>
        <p:nvSpPr>
          <p:cNvPr id="328" name="Google Shape;328;p38"/>
          <p:cNvSpPr/>
          <p:nvPr/>
        </p:nvSpPr>
        <p:spPr>
          <a:xfrm>
            <a:off x="11744325" y="4010025"/>
            <a:ext cx="447675" cy="2847975"/>
          </a:xfrm>
          <a:custGeom>
            <a:rect b="b" l="l" r="r" t="t"/>
            <a:pathLst>
              <a:path extrusionOk="0" h="2847975" w="447675">
                <a:moveTo>
                  <a:pt x="447675" y="0"/>
                </a:moveTo>
                <a:lnTo>
                  <a:pt x="0" y="2847975"/>
                </a:lnTo>
                <a:lnTo>
                  <a:pt x="447675" y="2847975"/>
                </a:lnTo>
                <a:lnTo>
                  <a:pt x="447675"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9"/>
          <p:cNvSpPr txBox="1"/>
          <p:nvPr>
            <p:ph type="title"/>
          </p:nvPr>
        </p:nvSpPr>
        <p:spPr>
          <a:xfrm>
            <a:off x="1442719" y="2614294"/>
            <a:ext cx="1891664" cy="1147445"/>
          </a:xfrm>
          <a:prstGeom prst="rect">
            <a:avLst/>
          </a:prstGeom>
          <a:noFill/>
          <a:ln>
            <a:noFill/>
          </a:ln>
        </p:spPr>
        <p:txBody>
          <a:bodyPr anchorCtr="0" anchor="t" bIns="0" lIns="0" spcFirstLastPara="1" rIns="0" wrap="square" tIns="1250">
            <a:spAutoFit/>
          </a:bodyPr>
          <a:lstStyle/>
          <a:p>
            <a:pPr indent="-9525" lvl="0" marL="22225" marR="5080" rtl="0" algn="l">
              <a:lnSpc>
                <a:spcPct val="125277"/>
              </a:lnSpc>
              <a:spcBef>
                <a:spcPts val="0"/>
              </a:spcBef>
              <a:spcAft>
                <a:spcPts val="0"/>
              </a:spcAft>
              <a:buNone/>
            </a:pPr>
            <a:r>
              <a:rPr lang="en-US" sz="3600">
                <a:solidFill>
                  <a:srgbClr val="FFFFFF"/>
                </a:solidFill>
                <a:latin typeface="Calibri"/>
                <a:ea typeface="Calibri"/>
                <a:cs typeface="Calibri"/>
                <a:sym typeface="Calibri"/>
              </a:rPr>
              <a:t>USE CASE DIAGRAM</a:t>
            </a:r>
            <a:endParaRPr sz="3600">
              <a:latin typeface="Calibri"/>
              <a:ea typeface="Calibri"/>
              <a:cs typeface="Calibri"/>
              <a:sym typeface="Calibri"/>
            </a:endParaRPr>
          </a:p>
        </p:txBody>
      </p:sp>
      <p:pic>
        <p:nvPicPr>
          <p:cNvPr id="334" name="Google Shape;334;p39"/>
          <p:cNvPicPr preferRelativeResize="0"/>
          <p:nvPr/>
        </p:nvPicPr>
        <p:blipFill rotWithShape="1">
          <a:blip r:embed="rId3">
            <a:alphaModFix/>
          </a:blip>
          <a:srcRect b="0" l="0" r="0" t="0"/>
          <a:stretch/>
        </p:blipFill>
        <p:spPr>
          <a:xfrm>
            <a:off x="4572000" y="228600"/>
            <a:ext cx="6826362" cy="6400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6" name="Shape 106"/>
        <p:cNvGrpSpPr/>
        <p:nvPr/>
      </p:nvGrpSpPr>
      <p:grpSpPr>
        <a:xfrm>
          <a:off x="0" y="0"/>
          <a:ext cx="0" cy="0"/>
          <a:chOff x="0" y="0"/>
          <a:chExt cx="0" cy="0"/>
        </a:xfrm>
      </p:grpSpPr>
      <p:sp>
        <p:nvSpPr>
          <p:cNvPr id="107" name="Google Shape;107;p4"/>
          <p:cNvSpPr txBox="1"/>
          <p:nvPr>
            <p:ph type="title"/>
          </p:nvPr>
        </p:nvSpPr>
        <p:spPr>
          <a:xfrm>
            <a:off x="580390" y="166624"/>
            <a:ext cx="9756457" cy="1034795"/>
          </a:xfrm>
          <a:prstGeom prst="rect">
            <a:avLst/>
          </a:prstGeom>
          <a:noFill/>
          <a:ln>
            <a:noFill/>
          </a:ln>
        </p:spPr>
        <p:txBody>
          <a:bodyPr anchorCtr="0" anchor="t" bIns="0" lIns="0" spcFirstLastPara="1" rIns="0" wrap="square" tIns="472800">
            <a:spAutoFit/>
          </a:bodyPr>
          <a:lstStyle/>
          <a:p>
            <a:pPr indent="0" lvl="0" marL="842644" rtl="0" algn="l">
              <a:lnSpc>
                <a:spcPct val="100000"/>
              </a:lnSpc>
              <a:spcBef>
                <a:spcPts val="0"/>
              </a:spcBef>
              <a:spcAft>
                <a:spcPts val="0"/>
              </a:spcAft>
              <a:buNone/>
            </a:pPr>
            <a:r>
              <a:rPr lang="en-US" sz="3600"/>
              <a:t>ABSTRACT:</a:t>
            </a:r>
            <a:endParaRPr sz="3600"/>
          </a:p>
        </p:txBody>
      </p:sp>
      <p:sp>
        <p:nvSpPr>
          <p:cNvPr id="108" name="Google Shape;108;p4"/>
          <p:cNvSpPr/>
          <p:nvPr/>
        </p:nvSpPr>
        <p:spPr>
          <a:xfrm>
            <a:off x="0" y="0"/>
            <a:ext cx="838200" cy="5667375"/>
          </a:xfrm>
          <a:custGeom>
            <a:rect b="b" l="l" r="r" t="t"/>
            <a:pathLst>
              <a:path extrusionOk="0" h="5667375" w="838200">
                <a:moveTo>
                  <a:pt x="838200" y="0"/>
                </a:moveTo>
                <a:lnTo>
                  <a:pt x="0" y="0"/>
                </a:lnTo>
                <a:lnTo>
                  <a:pt x="0" y="5667375"/>
                </a:lnTo>
                <a:lnTo>
                  <a:pt x="838200"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09" name="Google Shape;109;p4"/>
          <p:cNvPicPr preferRelativeResize="0"/>
          <p:nvPr/>
        </p:nvPicPr>
        <p:blipFill rotWithShape="1">
          <a:blip r:embed="rId3">
            <a:alphaModFix/>
          </a:blip>
          <a:srcRect b="0" l="0" r="0" t="0"/>
          <a:stretch/>
        </p:blipFill>
        <p:spPr>
          <a:xfrm>
            <a:off x="1445990" y="2341787"/>
            <a:ext cx="141446" cy="141576"/>
          </a:xfrm>
          <a:prstGeom prst="rect">
            <a:avLst/>
          </a:prstGeom>
          <a:noFill/>
          <a:ln>
            <a:noFill/>
          </a:ln>
        </p:spPr>
      </p:pic>
      <p:sp>
        <p:nvSpPr>
          <p:cNvPr id="110" name="Google Shape;110;p4"/>
          <p:cNvSpPr txBox="1"/>
          <p:nvPr/>
        </p:nvSpPr>
        <p:spPr>
          <a:xfrm>
            <a:off x="1983104" y="2170112"/>
            <a:ext cx="7847330" cy="2508885"/>
          </a:xfrm>
          <a:prstGeom prst="rect">
            <a:avLst/>
          </a:prstGeom>
          <a:noFill/>
          <a:ln>
            <a:noFill/>
          </a:ln>
        </p:spPr>
        <p:txBody>
          <a:bodyPr anchorCtr="0" anchor="t" bIns="0" lIns="0" spcFirstLastPara="1" rIns="0" wrap="square" tIns="6350">
            <a:spAutoFit/>
          </a:bodyPr>
          <a:lstStyle/>
          <a:p>
            <a:pPr indent="0" lvl="0" marL="12700" marR="5080" rtl="0" algn="l">
              <a:lnSpc>
                <a:spcPct val="101699"/>
              </a:lnSpc>
              <a:spcBef>
                <a:spcPts val="0"/>
              </a:spcBef>
              <a:spcAft>
                <a:spcPts val="0"/>
              </a:spcAft>
              <a:buNone/>
            </a:pPr>
            <a:r>
              <a:rPr lang="en-US" sz="2400">
                <a:solidFill>
                  <a:srgbClr val="404040"/>
                </a:solidFill>
                <a:latin typeface="Trebuchet MS"/>
                <a:ea typeface="Trebuchet MS"/>
                <a:cs typeface="Trebuchet MS"/>
                <a:sym typeface="Trebuchet MS"/>
              </a:rPr>
              <a:t>Lip reading is a technique to understand words or speech by visual interpretation of face ,mouth and lip movement without the involvement of audio.</a:t>
            </a:r>
            <a:endParaRPr sz="2400">
              <a:latin typeface="Trebuchet MS"/>
              <a:ea typeface="Trebuchet MS"/>
              <a:cs typeface="Trebuchet MS"/>
              <a:sym typeface="Trebuchet MS"/>
            </a:endParaRPr>
          </a:p>
          <a:p>
            <a:pPr indent="0" lvl="0" marL="0" rtl="0" algn="l">
              <a:lnSpc>
                <a:spcPct val="100000"/>
              </a:lnSpc>
              <a:spcBef>
                <a:spcPts val="2070"/>
              </a:spcBef>
              <a:spcAft>
                <a:spcPts val="0"/>
              </a:spcAft>
              <a:buNone/>
            </a:pPr>
            <a:r>
              <a:t/>
            </a:r>
            <a:endParaRPr sz="2400">
              <a:latin typeface="Trebuchet MS"/>
              <a:ea typeface="Trebuchet MS"/>
              <a:cs typeface="Trebuchet MS"/>
              <a:sym typeface="Trebuchet MS"/>
            </a:endParaRPr>
          </a:p>
          <a:p>
            <a:pPr indent="0" lvl="0" marL="12700" rtl="0" algn="l">
              <a:lnSpc>
                <a:spcPct val="100000"/>
              </a:lnSpc>
              <a:spcBef>
                <a:spcPts val="0"/>
              </a:spcBef>
              <a:spcAft>
                <a:spcPts val="0"/>
              </a:spcAft>
              <a:buNone/>
            </a:pPr>
            <a:r>
              <a:rPr lang="en-US" sz="2400">
                <a:solidFill>
                  <a:srgbClr val="404040"/>
                </a:solidFill>
                <a:latin typeface="Trebuchet MS"/>
                <a:ea typeface="Trebuchet MS"/>
                <a:cs typeface="Trebuchet MS"/>
                <a:sym typeface="Trebuchet MS"/>
              </a:rPr>
              <a:t>This task is difficult as people use different dictions and</a:t>
            </a:r>
            <a:endParaRPr sz="2400">
              <a:latin typeface="Trebuchet MS"/>
              <a:ea typeface="Trebuchet MS"/>
              <a:cs typeface="Trebuchet MS"/>
              <a:sym typeface="Trebuchet MS"/>
            </a:endParaRPr>
          </a:p>
          <a:p>
            <a:pPr indent="0" lvl="0" marL="12700" rtl="0" algn="l">
              <a:lnSpc>
                <a:spcPct val="100000"/>
              </a:lnSpc>
              <a:spcBef>
                <a:spcPts val="200"/>
              </a:spcBef>
              <a:spcAft>
                <a:spcPts val="0"/>
              </a:spcAft>
              <a:buNone/>
            </a:pPr>
            <a:r>
              <a:rPr lang="en-US" sz="2400">
                <a:solidFill>
                  <a:srgbClr val="404040"/>
                </a:solidFill>
                <a:latin typeface="Trebuchet MS"/>
                <a:ea typeface="Trebuchet MS"/>
                <a:cs typeface="Trebuchet MS"/>
                <a:sym typeface="Trebuchet MS"/>
              </a:rPr>
              <a:t>various ways to articulate a speech.</a:t>
            </a:r>
            <a:endParaRPr sz="2400">
              <a:latin typeface="Trebuchet MS"/>
              <a:ea typeface="Trebuchet MS"/>
              <a:cs typeface="Trebuchet MS"/>
              <a:sym typeface="Trebuchet MS"/>
            </a:endParaRPr>
          </a:p>
        </p:txBody>
      </p:sp>
      <p:pic>
        <p:nvPicPr>
          <p:cNvPr id="111" name="Google Shape;111;p4"/>
          <p:cNvPicPr preferRelativeResize="0"/>
          <p:nvPr/>
        </p:nvPicPr>
        <p:blipFill rotWithShape="1">
          <a:blip r:embed="rId3">
            <a:alphaModFix/>
          </a:blip>
          <a:srcRect b="0" l="0" r="0" t="0"/>
          <a:stretch/>
        </p:blipFill>
        <p:spPr>
          <a:xfrm>
            <a:off x="1445990" y="4065812"/>
            <a:ext cx="141446" cy="141576"/>
          </a:xfrm>
          <a:prstGeom prst="rect">
            <a:avLst/>
          </a:prstGeom>
          <a:noFill/>
          <a:ln>
            <a:noFill/>
          </a:ln>
        </p:spPr>
      </p:pic>
      <p:sp>
        <p:nvSpPr>
          <p:cNvPr id="112" name="Google Shape;112;p4"/>
          <p:cNvSpPr/>
          <p:nvPr/>
        </p:nvSpPr>
        <p:spPr>
          <a:xfrm>
            <a:off x="11744325" y="4010025"/>
            <a:ext cx="447675" cy="2847975"/>
          </a:xfrm>
          <a:custGeom>
            <a:rect b="b" l="l" r="r" t="t"/>
            <a:pathLst>
              <a:path extrusionOk="0" h="2847975" w="447675">
                <a:moveTo>
                  <a:pt x="447675" y="0"/>
                </a:moveTo>
                <a:lnTo>
                  <a:pt x="0" y="2847975"/>
                </a:lnTo>
                <a:lnTo>
                  <a:pt x="447675" y="2847975"/>
                </a:lnTo>
                <a:lnTo>
                  <a:pt x="447675"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0"/>
          <p:cNvSpPr txBox="1"/>
          <p:nvPr>
            <p:ph type="title"/>
          </p:nvPr>
        </p:nvSpPr>
        <p:spPr>
          <a:xfrm>
            <a:off x="1328038" y="2614294"/>
            <a:ext cx="2031364" cy="1147445"/>
          </a:xfrm>
          <a:prstGeom prst="rect">
            <a:avLst/>
          </a:prstGeom>
          <a:noFill/>
          <a:ln>
            <a:noFill/>
          </a:ln>
        </p:spPr>
        <p:txBody>
          <a:bodyPr anchorCtr="0" anchor="t" bIns="0" lIns="0" spcFirstLastPara="1" rIns="0" wrap="square" tIns="1250">
            <a:spAutoFit/>
          </a:bodyPr>
          <a:lstStyle/>
          <a:p>
            <a:pPr indent="-124460" lvl="0" marL="136525" marR="5080" rtl="0" algn="l">
              <a:lnSpc>
                <a:spcPct val="125277"/>
              </a:lnSpc>
              <a:spcBef>
                <a:spcPts val="0"/>
              </a:spcBef>
              <a:spcAft>
                <a:spcPts val="0"/>
              </a:spcAft>
              <a:buNone/>
            </a:pPr>
            <a:r>
              <a:rPr lang="en-US" sz="3600">
                <a:solidFill>
                  <a:srgbClr val="FFFFFF"/>
                </a:solidFill>
                <a:latin typeface="Calibri"/>
                <a:ea typeface="Calibri"/>
                <a:cs typeface="Calibri"/>
                <a:sym typeface="Calibri"/>
              </a:rPr>
              <a:t>SEQUENCE DIAGRAM</a:t>
            </a:r>
            <a:endParaRPr sz="3600">
              <a:latin typeface="Calibri"/>
              <a:ea typeface="Calibri"/>
              <a:cs typeface="Calibri"/>
              <a:sym typeface="Calibri"/>
            </a:endParaRPr>
          </a:p>
        </p:txBody>
      </p:sp>
      <p:pic>
        <p:nvPicPr>
          <p:cNvPr id="340" name="Google Shape;340;p40"/>
          <p:cNvPicPr preferRelativeResize="0"/>
          <p:nvPr/>
        </p:nvPicPr>
        <p:blipFill rotWithShape="1">
          <a:blip r:embed="rId3">
            <a:alphaModFix/>
          </a:blip>
          <a:srcRect b="0" l="0" r="0" t="0"/>
          <a:stretch/>
        </p:blipFill>
        <p:spPr>
          <a:xfrm>
            <a:off x="4343400" y="342900"/>
            <a:ext cx="7254608" cy="6172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1"/>
          <p:cNvSpPr txBox="1"/>
          <p:nvPr>
            <p:ph type="title"/>
          </p:nvPr>
        </p:nvSpPr>
        <p:spPr>
          <a:xfrm>
            <a:off x="1452244" y="2614294"/>
            <a:ext cx="1882139" cy="1147445"/>
          </a:xfrm>
          <a:prstGeom prst="rect">
            <a:avLst/>
          </a:prstGeom>
          <a:noFill/>
          <a:ln>
            <a:noFill/>
          </a:ln>
        </p:spPr>
        <p:txBody>
          <a:bodyPr anchorCtr="0" anchor="t" bIns="0" lIns="0" spcFirstLastPara="1" rIns="0" wrap="square" tIns="1250">
            <a:spAutoFit/>
          </a:bodyPr>
          <a:lstStyle/>
          <a:p>
            <a:pPr indent="314325" lvl="0" marL="12700" marR="5080" rtl="0" algn="l">
              <a:lnSpc>
                <a:spcPct val="125277"/>
              </a:lnSpc>
              <a:spcBef>
                <a:spcPts val="0"/>
              </a:spcBef>
              <a:spcAft>
                <a:spcPts val="0"/>
              </a:spcAft>
              <a:buNone/>
            </a:pPr>
            <a:r>
              <a:rPr lang="en-US" sz="3600">
                <a:solidFill>
                  <a:srgbClr val="FFFFFF"/>
                </a:solidFill>
                <a:latin typeface="Calibri"/>
                <a:ea typeface="Calibri"/>
                <a:cs typeface="Calibri"/>
                <a:sym typeface="Calibri"/>
              </a:rPr>
              <a:t>CLASS DIAGRAM</a:t>
            </a:r>
            <a:endParaRPr sz="3600">
              <a:latin typeface="Calibri"/>
              <a:ea typeface="Calibri"/>
              <a:cs typeface="Calibri"/>
              <a:sym typeface="Calibri"/>
            </a:endParaRPr>
          </a:p>
        </p:txBody>
      </p:sp>
      <p:pic>
        <p:nvPicPr>
          <p:cNvPr id="346" name="Google Shape;346;p41"/>
          <p:cNvPicPr preferRelativeResize="0"/>
          <p:nvPr/>
        </p:nvPicPr>
        <p:blipFill rotWithShape="1">
          <a:blip r:embed="rId3">
            <a:alphaModFix/>
          </a:blip>
          <a:srcRect b="0" l="0" r="0" t="0"/>
          <a:stretch/>
        </p:blipFill>
        <p:spPr>
          <a:xfrm>
            <a:off x="4572000" y="647700"/>
            <a:ext cx="7239000" cy="55625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2"/>
          <p:cNvSpPr txBox="1"/>
          <p:nvPr>
            <p:ph type="title"/>
          </p:nvPr>
        </p:nvSpPr>
        <p:spPr>
          <a:xfrm>
            <a:off x="1452244" y="2614294"/>
            <a:ext cx="1882139" cy="1147445"/>
          </a:xfrm>
          <a:prstGeom prst="rect">
            <a:avLst/>
          </a:prstGeom>
          <a:noFill/>
          <a:ln>
            <a:noFill/>
          </a:ln>
        </p:spPr>
        <p:txBody>
          <a:bodyPr anchorCtr="0" anchor="t" bIns="0" lIns="0" spcFirstLastPara="1" rIns="0" wrap="square" tIns="1250">
            <a:spAutoFit/>
          </a:bodyPr>
          <a:lstStyle/>
          <a:p>
            <a:pPr indent="47625" lvl="0" marL="12700" marR="5080" rtl="0" algn="l">
              <a:lnSpc>
                <a:spcPct val="125277"/>
              </a:lnSpc>
              <a:spcBef>
                <a:spcPts val="0"/>
              </a:spcBef>
              <a:spcAft>
                <a:spcPts val="0"/>
              </a:spcAft>
              <a:buNone/>
            </a:pPr>
            <a:r>
              <a:rPr lang="en-US" sz="3600">
                <a:solidFill>
                  <a:srgbClr val="FFFFFF"/>
                </a:solidFill>
                <a:latin typeface="Calibri"/>
                <a:ea typeface="Calibri"/>
                <a:cs typeface="Calibri"/>
                <a:sym typeface="Calibri"/>
              </a:rPr>
              <a:t>ACTIVITY DIAGRAM</a:t>
            </a:r>
            <a:endParaRPr sz="3600">
              <a:latin typeface="Calibri"/>
              <a:ea typeface="Calibri"/>
              <a:cs typeface="Calibri"/>
              <a:sym typeface="Calibri"/>
            </a:endParaRPr>
          </a:p>
        </p:txBody>
      </p:sp>
      <p:pic>
        <p:nvPicPr>
          <p:cNvPr id="352" name="Google Shape;352;p42"/>
          <p:cNvPicPr preferRelativeResize="0"/>
          <p:nvPr/>
        </p:nvPicPr>
        <p:blipFill rotWithShape="1">
          <a:blip r:embed="rId3">
            <a:alphaModFix/>
          </a:blip>
          <a:srcRect b="0" l="0" r="0" t="0"/>
          <a:stretch/>
        </p:blipFill>
        <p:spPr>
          <a:xfrm>
            <a:off x="5181600" y="380574"/>
            <a:ext cx="5791200" cy="60968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3"/>
          <p:cNvSpPr txBox="1"/>
          <p:nvPr>
            <p:ph type="title"/>
          </p:nvPr>
        </p:nvSpPr>
        <p:spPr>
          <a:xfrm>
            <a:off x="580390" y="166624"/>
            <a:ext cx="9756457" cy="98488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IMPLEMENTATION</a:t>
            </a:r>
            <a:br>
              <a:rPr lang="en-US"/>
            </a:br>
            <a:endParaRPr/>
          </a:p>
        </p:txBody>
      </p:sp>
      <p:pic>
        <p:nvPicPr>
          <p:cNvPr id="358" name="Google Shape;358;p43"/>
          <p:cNvPicPr preferRelativeResize="0"/>
          <p:nvPr/>
        </p:nvPicPr>
        <p:blipFill rotWithShape="1">
          <a:blip r:embed="rId3">
            <a:alphaModFix/>
          </a:blip>
          <a:srcRect b="0" l="0" r="0" t="0"/>
          <a:stretch/>
        </p:blipFill>
        <p:spPr>
          <a:xfrm>
            <a:off x="534000" y="1375981"/>
            <a:ext cx="10286400" cy="5024820"/>
          </a:xfrm>
          <a:prstGeom prst="rect">
            <a:avLst/>
          </a:prstGeom>
          <a:noFill/>
          <a:ln>
            <a:noFill/>
          </a:ln>
        </p:spPr>
      </p:pic>
      <p:sp>
        <p:nvSpPr>
          <p:cNvPr id="359" name="Google Shape;359;p43"/>
          <p:cNvSpPr txBox="1"/>
          <p:nvPr>
            <p:ph idx="1" type="body"/>
          </p:nvPr>
        </p:nvSpPr>
        <p:spPr>
          <a:xfrm>
            <a:off x="512762" y="1375981"/>
            <a:ext cx="9454515" cy="445897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44"/>
          <p:cNvPicPr preferRelativeResize="0"/>
          <p:nvPr/>
        </p:nvPicPr>
        <p:blipFill rotWithShape="1">
          <a:blip r:embed="rId3">
            <a:alphaModFix/>
          </a:blip>
          <a:srcRect b="0" l="0" r="0" t="0"/>
          <a:stretch/>
        </p:blipFill>
        <p:spPr>
          <a:xfrm>
            <a:off x="1143000" y="765069"/>
            <a:ext cx="9220200" cy="532786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5"/>
          <p:cNvPicPr preferRelativeResize="0"/>
          <p:nvPr/>
        </p:nvPicPr>
        <p:blipFill rotWithShape="1">
          <a:blip r:embed="rId3">
            <a:alphaModFix/>
          </a:blip>
          <a:srcRect b="0" l="0" r="0" t="0"/>
          <a:stretch/>
        </p:blipFill>
        <p:spPr>
          <a:xfrm>
            <a:off x="1143000" y="723063"/>
            <a:ext cx="9077095" cy="54118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46"/>
          <p:cNvPicPr preferRelativeResize="0"/>
          <p:nvPr/>
        </p:nvPicPr>
        <p:blipFill rotWithShape="1">
          <a:blip r:embed="rId3">
            <a:alphaModFix/>
          </a:blip>
          <a:srcRect b="0" l="0" r="0" t="0"/>
          <a:stretch/>
        </p:blipFill>
        <p:spPr>
          <a:xfrm>
            <a:off x="1066800" y="685800"/>
            <a:ext cx="8943975" cy="571906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47"/>
          <p:cNvPicPr preferRelativeResize="0"/>
          <p:nvPr/>
        </p:nvPicPr>
        <p:blipFill rotWithShape="1">
          <a:blip r:embed="rId3">
            <a:alphaModFix/>
          </a:blip>
          <a:srcRect b="0" l="0" r="0" t="0"/>
          <a:stretch/>
        </p:blipFill>
        <p:spPr>
          <a:xfrm>
            <a:off x="762000" y="504174"/>
            <a:ext cx="10273550" cy="58496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48"/>
          <p:cNvPicPr preferRelativeResize="0"/>
          <p:nvPr/>
        </p:nvPicPr>
        <p:blipFill rotWithShape="1">
          <a:blip r:embed="rId3">
            <a:alphaModFix/>
          </a:blip>
          <a:srcRect b="0" l="0" r="0" t="0"/>
          <a:stretch/>
        </p:blipFill>
        <p:spPr>
          <a:xfrm>
            <a:off x="2057400" y="510781"/>
            <a:ext cx="7391400" cy="583643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49"/>
          <p:cNvPicPr preferRelativeResize="0"/>
          <p:nvPr/>
        </p:nvPicPr>
        <p:blipFill rotWithShape="1">
          <a:blip r:embed="rId3">
            <a:alphaModFix/>
          </a:blip>
          <a:srcRect b="0" l="0" r="0" t="0"/>
          <a:stretch/>
        </p:blipFill>
        <p:spPr>
          <a:xfrm>
            <a:off x="1066800" y="771382"/>
            <a:ext cx="9447879" cy="53152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6" name="Shape 116"/>
        <p:cNvGrpSpPr/>
        <p:nvPr/>
      </p:nvGrpSpPr>
      <p:grpSpPr>
        <a:xfrm>
          <a:off x="0" y="0"/>
          <a:ext cx="0" cy="0"/>
          <a:chOff x="0" y="0"/>
          <a:chExt cx="0" cy="0"/>
        </a:xfrm>
      </p:grpSpPr>
      <p:grpSp>
        <p:nvGrpSpPr>
          <p:cNvPr id="117" name="Google Shape;117;p5"/>
          <p:cNvGrpSpPr/>
          <p:nvPr/>
        </p:nvGrpSpPr>
        <p:grpSpPr>
          <a:xfrm>
            <a:off x="0" y="1428750"/>
            <a:ext cx="5405437" cy="5429250"/>
            <a:chOff x="0" y="1428750"/>
            <a:chExt cx="5405437" cy="5429250"/>
          </a:xfrm>
        </p:grpSpPr>
        <p:sp>
          <p:nvSpPr>
            <p:cNvPr id="118" name="Google Shape;118;p5"/>
            <p:cNvSpPr/>
            <p:nvPr/>
          </p:nvSpPr>
          <p:spPr>
            <a:xfrm>
              <a:off x="0" y="4010025"/>
              <a:ext cx="447675" cy="2847975"/>
            </a:xfrm>
            <a:custGeom>
              <a:rect b="b" l="l" r="r" t="t"/>
              <a:pathLst>
                <a:path extrusionOk="0" h="2847975" w="447675">
                  <a:moveTo>
                    <a:pt x="0" y="0"/>
                  </a:moveTo>
                  <a:lnTo>
                    <a:pt x="0" y="2847975"/>
                  </a:lnTo>
                  <a:lnTo>
                    <a:pt x="447675" y="2847975"/>
                  </a:lnTo>
                  <a:lnTo>
                    <a:pt x="0" y="0"/>
                  </a:lnTo>
                  <a:close/>
                </a:path>
              </a:pathLst>
            </a:custGeom>
            <a:solidFill>
              <a:srgbClr val="90C22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19" name="Google Shape;119;p5"/>
            <p:cNvPicPr preferRelativeResize="0"/>
            <p:nvPr/>
          </p:nvPicPr>
          <p:blipFill rotWithShape="1">
            <a:blip r:embed="rId3">
              <a:alphaModFix/>
            </a:blip>
            <a:srcRect b="0" l="0" r="0" t="0"/>
            <a:stretch/>
          </p:blipFill>
          <p:spPr>
            <a:xfrm>
              <a:off x="228600" y="1428750"/>
              <a:ext cx="4810125" cy="3952875"/>
            </a:xfrm>
            <a:prstGeom prst="rect">
              <a:avLst/>
            </a:prstGeom>
            <a:noFill/>
            <a:ln>
              <a:noFill/>
            </a:ln>
          </p:spPr>
        </p:pic>
        <p:pic>
          <p:nvPicPr>
            <p:cNvPr id="120" name="Google Shape;120;p5"/>
            <p:cNvPicPr preferRelativeResize="0"/>
            <p:nvPr/>
          </p:nvPicPr>
          <p:blipFill rotWithShape="1">
            <a:blip r:embed="rId4">
              <a:alphaModFix/>
            </a:blip>
            <a:srcRect b="0" l="0" r="0" t="0"/>
            <a:stretch/>
          </p:blipFill>
          <p:spPr>
            <a:xfrm>
              <a:off x="4914900" y="2266886"/>
              <a:ext cx="490537" cy="528637"/>
            </a:xfrm>
            <a:prstGeom prst="rect">
              <a:avLst/>
            </a:prstGeom>
            <a:noFill/>
            <a:ln>
              <a:noFill/>
            </a:ln>
          </p:spPr>
        </p:pic>
      </p:grpSp>
      <p:sp>
        <p:nvSpPr>
          <p:cNvPr id="121" name="Google Shape;121;p5"/>
          <p:cNvSpPr txBox="1"/>
          <p:nvPr>
            <p:ph type="title"/>
          </p:nvPr>
        </p:nvSpPr>
        <p:spPr>
          <a:xfrm>
            <a:off x="5062220" y="2243391"/>
            <a:ext cx="6086475" cy="1479550"/>
          </a:xfrm>
          <a:prstGeom prst="rect">
            <a:avLst/>
          </a:prstGeom>
          <a:noFill/>
          <a:ln>
            <a:noFill/>
          </a:ln>
        </p:spPr>
        <p:txBody>
          <a:bodyPr anchorCtr="0" anchor="t" bIns="0" lIns="0" spcFirstLastPara="1" rIns="0" wrap="square" tIns="15875">
            <a:spAutoFit/>
          </a:bodyPr>
          <a:lstStyle/>
          <a:p>
            <a:pPr indent="190500" lvl="0" marL="12700" marR="5080" rtl="0" algn="l">
              <a:lnSpc>
                <a:spcPct val="99100"/>
              </a:lnSpc>
              <a:spcBef>
                <a:spcPts val="0"/>
              </a:spcBef>
              <a:spcAft>
                <a:spcPts val="0"/>
              </a:spcAft>
              <a:buNone/>
            </a:pPr>
            <a:r>
              <a:rPr lang="en-US" sz="2400">
                <a:solidFill>
                  <a:srgbClr val="404040"/>
                </a:solidFill>
              </a:rPr>
              <a:t>This project verifies the use of machine learning by applying deep learning and neural networks to devise an automated lip- reading system.</a:t>
            </a:r>
            <a:endParaRPr sz="2400"/>
          </a:p>
        </p:txBody>
      </p:sp>
      <p:sp>
        <p:nvSpPr>
          <p:cNvPr id="122" name="Google Shape;122;p5"/>
          <p:cNvSpPr/>
          <p:nvPr/>
        </p:nvSpPr>
        <p:spPr>
          <a:xfrm>
            <a:off x="11363325" y="0"/>
            <a:ext cx="828675" cy="4514850"/>
          </a:xfrm>
          <a:custGeom>
            <a:rect b="b" l="l" r="r" t="t"/>
            <a:pathLst>
              <a:path extrusionOk="0" h="4514850" w="828675">
                <a:moveTo>
                  <a:pt x="828675" y="0"/>
                </a:moveTo>
                <a:lnTo>
                  <a:pt x="0" y="0"/>
                </a:lnTo>
                <a:lnTo>
                  <a:pt x="828675" y="4514596"/>
                </a:lnTo>
                <a:lnTo>
                  <a:pt x="828675" y="0"/>
                </a:lnTo>
                <a:close/>
              </a:path>
            </a:pathLst>
          </a:custGeom>
          <a:solidFill>
            <a:srgbClr val="529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50"/>
          <p:cNvPicPr preferRelativeResize="0"/>
          <p:nvPr/>
        </p:nvPicPr>
        <p:blipFill rotWithShape="1">
          <a:blip r:embed="rId3">
            <a:alphaModFix/>
          </a:blip>
          <a:srcRect b="0" l="0" r="0" t="0"/>
          <a:stretch/>
        </p:blipFill>
        <p:spPr>
          <a:xfrm>
            <a:off x="1524000" y="548581"/>
            <a:ext cx="8471394" cy="576083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51"/>
          <p:cNvPicPr preferRelativeResize="0"/>
          <p:nvPr/>
        </p:nvPicPr>
        <p:blipFill rotWithShape="1">
          <a:blip r:embed="rId3">
            <a:alphaModFix/>
          </a:blip>
          <a:srcRect b="0" l="0" r="0" t="0"/>
          <a:stretch/>
        </p:blipFill>
        <p:spPr>
          <a:xfrm>
            <a:off x="707964" y="685800"/>
            <a:ext cx="10776072" cy="491270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52"/>
          <p:cNvPicPr preferRelativeResize="0"/>
          <p:nvPr/>
        </p:nvPicPr>
        <p:blipFill rotWithShape="1">
          <a:blip r:embed="rId3">
            <a:alphaModFix/>
          </a:blip>
          <a:srcRect b="0" l="0" r="0" t="0"/>
          <a:stretch/>
        </p:blipFill>
        <p:spPr>
          <a:xfrm>
            <a:off x="914400" y="609600"/>
            <a:ext cx="9753600" cy="34364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53"/>
          <p:cNvPicPr preferRelativeResize="0"/>
          <p:nvPr/>
        </p:nvPicPr>
        <p:blipFill rotWithShape="1">
          <a:blip r:embed="rId3">
            <a:alphaModFix/>
          </a:blip>
          <a:srcRect b="0" l="0" r="0" t="0"/>
          <a:stretch/>
        </p:blipFill>
        <p:spPr>
          <a:xfrm>
            <a:off x="1097831" y="685800"/>
            <a:ext cx="9996337" cy="468710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54"/>
          <p:cNvPicPr preferRelativeResize="0"/>
          <p:nvPr/>
        </p:nvPicPr>
        <p:blipFill rotWithShape="1">
          <a:blip r:embed="rId3">
            <a:alphaModFix/>
          </a:blip>
          <a:srcRect b="0" l="0" r="0" t="0"/>
          <a:stretch/>
        </p:blipFill>
        <p:spPr>
          <a:xfrm>
            <a:off x="914400" y="609600"/>
            <a:ext cx="10591800" cy="4941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55"/>
          <p:cNvPicPr preferRelativeResize="0"/>
          <p:nvPr/>
        </p:nvPicPr>
        <p:blipFill rotWithShape="1">
          <a:blip r:embed="rId3">
            <a:alphaModFix/>
          </a:blip>
          <a:srcRect b="0" l="0" r="0" t="0"/>
          <a:stretch/>
        </p:blipFill>
        <p:spPr>
          <a:xfrm>
            <a:off x="990600" y="838200"/>
            <a:ext cx="9764832" cy="486746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56"/>
          <p:cNvPicPr preferRelativeResize="0"/>
          <p:nvPr/>
        </p:nvPicPr>
        <p:blipFill rotWithShape="1">
          <a:blip r:embed="rId3">
            <a:alphaModFix/>
          </a:blip>
          <a:srcRect b="0" l="0" r="0" t="0"/>
          <a:stretch/>
        </p:blipFill>
        <p:spPr>
          <a:xfrm>
            <a:off x="1371600" y="685800"/>
            <a:ext cx="8534400" cy="49062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57"/>
          <p:cNvPicPr preferRelativeResize="0"/>
          <p:nvPr/>
        </p:nvPicPr>
        <p:blipFill rotWithShape="1">
          <a:blip r:embed="rId3">
            <a:alphaModFix/>
          </a:blip>
          <a:srcRect b="0" l="0" r="0" t="0"/>
          <a:stretch/>
        </p:blipFill>
        <p:spPr>
          <a:xfrm>
            <a:off x="2362200" y="304800"/>
            <a:ext cx="6545731" cy="3733800"/>
          </a:xfrm>
          <a:prstGeom prst="rect">
            <a:avLst/>
          </a:prstGeom>
          <a:noFill/>
          <a:ln>
            <a:noFill/>
          </a:ln>
        </p:spPr>
      </p:pic>
      <p:pic>
        <p:nvPicPr>
          <p:cNvPr id="430" name="Google Shape;430;p57"/>
          <p:cNvPicPr preferRelativeResize="0"/>
          <p:nvPr/>
        </p:nvPicPr>
        <p:blipFill rotWithShape="1">
          <a:blip r:embed="rId4">
            <a:alphaModFix/>
          </a:blip>
          <a:srcRect b="0" l="0" r="0" t="0"/>
          <a:stretch/>
        </p:blipFill>
        <p:spPr>
          <a:xfrm>
            <a:off x="2286000" y="4344367"/>
            <a:ext cx="7162800" cy="220883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58"/>
          <p:cNvPicPr preferRelativeResize="0"/>
          <p:nvPr/>
        </p:nvPicPr>
        <p:blipFill rotWithShape="1">
          <a:blip r:embed="rId3">
            <a:alphaModFix/>
          </a:blip>
          <a:srcRect b="0" l="0" r="0" t="0"/>
          <a:stretch/>
        </p:blipFill>
        <p:spPr>
          <a:xfrm>
            <a:off x="1447800" y="609600"/>
            <a:ext cx="8749315" cy="47741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59"/>
          <p:cNvPicPr preferRelativeResize="0"/>
          <p:nvPr/>
        </p:nvPicPr>
        <p:blipFill rotWithShape="1">
          <a:blip r:embed="rId3">
            <a:alphaModFix/>
          </a:blip>
          <a:srcRect b="0" l="0" r="0" t="0"/>
          <a:stretch/>
        </p:blipFill>
        <p:spPr>
          <a:xfrm>
            <a:off x="3505200" y="152400"/>
            <a:ext cx="5332117" cy="3167419"/>
          </a:xfrm>
          <a:prstGeom prst="rect">
            <a:avLst/>
          </a:prstGeom>
          <a:noFill/>
          <a:ln>
            <a:noFill/>
          </a:ln>
        </p:spPr>
      </p:pic>
      <p:pic>
        <p:nvPicPr>
          <p:cNvPr id="441" name="Google Shape;441;p59"/>
          <p:cNvPicPr preferRelativeResize="0"/>
          <p:nvPr/>
        </p:nvPicPr>
        <p:blipFill rotWithShape="1">
          <a:blip r:embed="rId4">
            <a:alphaModFix/>
          </a:blip>
          <a:srcRect b="0" l="0" r="0" t="0"/>
          <a:stretch/>
        </p:blipFill>
        <p:spPr>
          <a:xfrm>
            <a:off x="2322217" y="3810000"/>
            <a:ext cx="7543800" cy="28159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6" name="Shape 126"/>
        <p:cNvGrpSpPr/>
        <p:nvPr/>
      </p:nvGrpSpPr>
      <p:grpSpPr>
        <a:xfrm>
          <a:off x="0" y="0"/>
          <a:ext cx="0" cy="0"/>
          <a:chOff x="0" y="0"/>
          <a:chExt cx="0" cy="0"/>
        </a:xfrm>
      </p:grpSpPr>
      <p:sp>
        <p:nvSpPr>
          <p:cNvPr id="127" name="Google Shape;127;p6"/>
          <p:cNvSpPr txBox="1"/>
          <p:nvPr/>
        </p:nvSpPr>
        <p:spPr>
          <a:xfrm>
            <a:off x="1121410" y="2829560"/>
            <a:ext cx="3116580" cy="112839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solidFill>
                  <a:srgbClr val="90C224"/>
                </a:solidFill>
                <a:latin typeface="Trebuchet MS"/>
                <a:ea typeface="Trebuchet MS"/>
                <a:cs typeface="Trebuchet MS"/>
                <a:sym typeface="Trebuchet MS"/>
              </a:rPr>
              <a:t>INTRODUCTION</a:t>
            </a:r>
            <a:endParaRPr sz="3600">
              <a:latin typeface="Trebuchet MS"/>
              <a:ea typeface="Trebuchet MS"/>
              <a:cs typeface="Trebuchet MS"/>
              <a:sym typeface="Trebuchet MS"/>
            </a:endParaRPr>
          </a:p>
          <a:p>
            <a:pPr indent="0" lvl="0" marL="12700" rtl="0" algn="l">
              <a:lnSpc>
                <a:spcPct val="100000"/>
              </a:lnSpc>
              <a:spcBef>
                <a:spcPts val="35"/>
              </a:spcBef>
              <a:spcAft>
                <a:spcPts val="0"/>
              </a:spcAft>
              <a:buNone/>
            </a:pPr>
            <a:r>
              <a:rPr lang="en-US" sz="3600">
                <a:solidFill>
                  <a:srgbClr val="90C224"/>
                </a:solidFill>
                <a:latin typeface="Trebuchet MS"/>
                <a:ea typeface="Trebuchet MS"/>
                <a:cs typeface="Trebuchet MS"/>
                <a:sym typeface="Trebuchet MS"/>
              </a:rPr>
              <a:t>:</a:t>
            </a:r>
            <a:endParaRPr sz="3600">
              <a:latin typeface="Trebuchet MS"/>
              <a:ea typeface="Trebuchet MS"/>
              <a:cs typeface="Trebuchet MS"/>
              <a:sym typeface="Trebuchet MS"/>
            </a:endParaRPr>
          </a:p>
        </p:txBody>
      </p:sp>
      <p:sp>
        <p:nvSpPr>
          <p:cNvPr id="128" name="Google Shape;128;p6"/>
          <p:cNvSpPr/>
          <p:nvPr/>
        </p:nvSpPr>
        <p:spPr>
          <a:xfrm>
            <a:off x="0" y="4010025"/>
            <a:ext cx="447675" cy="2847975"/>
          </a:xfrm>
          <a:custGeom>
            <a:rect b="b" l="l" r="r" t="t"/>
            <a:pathLst>
              <a:path extrusionOk="0" h="2847975" w="447675">
                <a:moveTo>
                  <a:pt x="0" y="0"/>
                </a:moveTo>
                <a:lnTo>
                  <a:pt x="0" y="2847975"/>
                </a:lnTo>
                <a:lnTo>
                  <a:pt x="447675" y="2847975"/>
                </a:lnTo>
                <a:lnTo>
                  <a:pt x="0" y="0"/>
                </a:lnTo>
                <a:close/>
              </a:path>
            </a:pathLst>
          </a:custGeom>
          <a:solidFill>
            <a:srgbClr val="90C22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29" name="Google Shape;129;p6"/>
          <p:cNvSpPr/>
          <p:nvPr/>
        </p:nvSpPr>
        <p:spPr>
          <a:xfrm>
            <a:off x="4672076" y="1452625"/>
            <a:ext cx="0" cy="3933825"/>
          </a:xfrm>
          <a:custGeom>
            <a:rect b="b" l="l" r="r" t="t"/>
            <a:pathLst>
              <a:path extrusionOk="0" h="3933825" w="120000">
                <a:moveTo>
                  <a:pt x="0" y="0"/>
                </a:moveTo>
                <a:lnTo>
                  <a:pt x="0" y="3933825"/>
                </a:lnTo>
              </a:path>
            </a:pathLst>
          </a:custGeom>
          <a:noFill/>
          <a:ln cap="flat" cmpd="sng" w="12700">
            <a:solidFill>
              <a:srgbClr val="90C22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30" name="Google Shape;130;p6"/>
          <p:cNvPicPr preferRelativeResize="0"/>
          <p:nvPr/>
        </p:nvPicPr>
        <p:blipFill rotWithShape="1">
          <a:blip r:embed="rId3">
            <a:alphaModFix/>
          </a:blip>
          <a:srcRect b="0" l="0" r="0" t="0"/>
          <a:stretch/>
        </p:blipFill>
        <p:spPr>
          <a:xfrm>
            <a:off x="5094065" y="1522637"/>
            <a:ext cx="150875" cy="141576"/>
          </a:xfrm>
          <a:prstGeom prst="rect">
            <a:avLst/>
          </a:prstGeom>
          <a:noFill/>
          <a:ln>
            <a:noFill/>
          </a:ln>
        </p:spPr>
      </p:pic>
      <p:sp>
        <p:nvSpPr>
          <p:cNvPr id="131" name="Google Shape;131;p6"/>
          <p:cNvSpPr txBox="1"/>
          <p:nvPr>
            <p:ph type="title"/>
          </p:nvPr>
        </p:nvSpPr>
        <p:spPr>
          <a:xfrm>
            <a:off x="7959104" y="3445766"/>
            <a:ext cx="5304900" cy="1496700"/>
          </a:xfrm>
          <a:prstGeom prst="rect">
            <a:avLst/>
          </a:prstGeom>
          <a:noFill/>
          <a:ln>
            <a:noFill/>
          </a:ln>
        </p:spPr>
        <p:txBody>
          <a:bodyPr anchorCtr="0" anchor="t" bIns="0" lIns="0" spcFirstLastPara="1" rIns="0" wrap="square" tIns="10150">
            <a:spAutoFit/>
          </a:bodyPr>
          <a:lstStyle/>
          <a:p>
            <a:pPr indent="0" lvl="0" marL="12700" marR="5080" rtl="0" algn="l">
              <a:lnSpc>
                <a:spcPct val="100800"/>
              </a:lnSpc>
              <a:spcBef>
                <a:spcPts val="0"/>
              </a:spcBef>
              <a:spcAft>
                <a:spcPts val="0"/>
              </a:spcAft>
              <a:buNone/>
            </a:pPr>
            <a:r>
              <a:rPr lang="en-US" sz="2400">
                <a:solidFill>
                  <a:srgbClr val="404040"/>
                </a:solidFill>
              </a:rPr>
              <a:t>Lip reading is a challenging and recent topic, even for expert lip readers, but with deep learning methods offer potential solutions.</a:t>
            </a:r>
            <a:endParaRPr sz="2400"/>
          </a:p>
        </p:txBody>
      </p:sp>
      <p:pic>
        <p:nvPicPr>
          <p:cNvPr id="132" name="Google Shape;132;p6"/>
          <p:cNvPicPr preferRelativeResize="0"/>
          <p:nvPr/>
        </p:nvPicPr>
        <p:blipFill rotWithShape="1">
          <a:blip r:embed="rId3">
            <a:alphaModFix/>
          </a:blip>
          <a:srcRect b="0" l="0" r="0" t="0"/>
          <a:stretch/>
        </p:blipFill>
        <p:spPr>
          <a:xfrm>
            <a:off x="5094065" y="3618075"/>
            <a:ext cx="150875" cy="141599"/>
          </a:xfrm>
          <a:prstGeom prst="rect">
            <a:avLst/>
          </a:prstGeom>
          <a:noFill/>
          <a:ln>
            <a:noFill/>
          </a:ln>
        </p:spPr>
      </p:pic>
      <p:sp>
        <p:nvSpPr>
          <p:cNvPr id="133" name="Google Shape;133;p6"/>
          <p:cNvSpPr txBox="1"/>
          <p:nvPr/>
        </p:nvSpPr>
        <p:spPr>
          <a:xfrm>
            <a:off x="5634354" y="3445764"/>
            <a:ext cx="5264785" cy="1498600"/>
          </a:xfrm>
          <a:prstGeom prst="rect">
            <a:avLst/>
          </a:prstGeom>
          <a:noFill/>
          <a:ln>
            <a:noFill/>
          </a:ln>
        </p:spPr>
        <p:txBody>
          <a:bodyPr anchorCtr="0" anchor="t" bIns="0" lIns="0" spcFirstLastPara="1" rIns="0" wrap="square" tIns="10150">
            <a:spAutoFit/>
          </a:bodyPr>
          <a:lstStyle/>
          <a:p>
            <a:pPr indent="0" lvl="0" marL="12700" marR="5080" rtl="0" algn="l">
              <a:lnSpc>
                <a:spcPct val="100800"/>
              </a:lnSpc>
              <a:spcBef>
                <a:spcPts val="0"/>
              </a:spcBef>
              <a:spcAft>
                <a:spcPts val="0"/>
              </a:spcAft>
              <a:buNone/>
            </a:pPr>
            <a:r>
              <a:rPr lang="en-US" sz="2400">
                <a:solidFill>
                  <a:srgbClr val="404040"/>
                </a:solidFill>
                <a:latin typeface="Trebuchet MS"/>
                <a:ea typeface="Trebuchet MS"/>
                <a:cs typeface="Trebuchet MS"/>
                <a:sym typeface="Trebuchet MS"/>
              </a:rPr>
              <a:t>Improved lip reading technology can enhance speech recognition in noisy environments and benefit people with hearing disabilities using hearing aids.</a:t>
            </a:r>
            <a:endParaRPr sz="2400">
              <a:latin typeface="Trebuchet MS"/>
              <a:ea typeface="Trebuchet MS"/>
              <a:cs typeface="Trebuchet MS"/>
              <a:sym typeface="Trebuchet MS"/>
            </a:endParaRPr>
          </a:p>
        </p:txBody>
      </p:sp>
      <p:sp>
        <p:nvSpPr>
          <p:cNvPr id="134" name="Google Shape;134;p6"/>
          <p:cNvSpPr/>
          <p:nvPr/>
        </p:nvSpPr>
        <p:spPr>
          <a:xfrm>
            <a:off x="11363325" y="0"/>
            <a:ext cx="828675" cy="4514850"/>
          </a:xfrm>
          <a:custGeom>
            <a:rect b="b" l="l" r="r" t="t"/>
            <a:pathLst>
              <a:path extrusionOk="0" h="4514850" w="828675">
                <a:moveTo>
                  <a:pt x="828675" y="0"/>
                </a:moveTo>
                <a:lnTo>
                  <a:pt x="0" y="0"/>
                </a:lnTo>
                <a:lnTo>
                  <a:pt x="828675" y="4514596"/>
                </a:lnTo>
                <a:lnTo>
                  <a:pt x="828675" y="0"/>
                </a:lnTo>
                <a:close/>
              </a:path>
            </a:pathLst>
          </a:custGeom>
          <a:solidFill>
            <a:srgbClr val="529F1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60"/>
          <p:cNvPicPr preferRelativeResize="0"/>
          <p:nvPr/>
        </p:nvPicPr>
        <p:blipFill rotWithShape="1">
          <a:blip r:embed="rId3">
            <a:alphaModFix/>
          </a:blip>
          <a:srcRect b="0" l="0" r="0" t="0"/>
          <a:stretch/>
        </p:blipFill>
        <p:spPr>
          <a:xfrm>
            <a:off x="1143000" y="457200"/>
            <a:ext cx="10058400" cy="368623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61"/>
          <p:cNvPicPr preferRelativeResize="0"/>
          <p:nvPr/>
        </p:nvPicPr>
        <p:blipFill rotWithShape="1">
          <a:blip r:embed="rId3">
            <a:alphaModFix/>
          </a:blip>
          <a:srcRect b="0" l="0" r="0" t="0"/>
          <a:stretch/>
        </p:blipFill>
        <p:spPr>
          <a:xfrm>
            <a:off x="1143000" y="914400"/>
            <a:ext cx="9247785" cy="380088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2"/>
          <p:cNvSpPr txBox="1"/>
          <p:nvPr>
            <p:ph type="title"/>
          </p:nvPr>
        </p:nvSpPr>
        <p:spPr>
          <a:xfrm>
            <a:off x="580390" y="166624"/>
            <a:ext cx="9756457" cy="116955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4400">
                <a:latin typeface="Arial"/>
                <a:ea typeface="Arial"/>
                <a:cs typeface="Arial"/>
                <a:sym typeface="Arial"/>
              </a:rPr>
              <a:t>RESULTS</a:t>
            </a:r>
            <a:br>
              <a:rPr lang="en-US">
                <a:latin typeface="Arial"/>
                <a:ea typeface="Arial"/>
                <a:cs typeface="Arial"/>
                <a:sym typeface="Arial"/>
              </a:rPr>
            </a:br>
            <a:endParaRPr>
              <a:latin typeface="Arial"/>
              <a:ea typeface="Arial"/>
              <a:cs typeface="Arial"/>
              <a:sym typeface="Arial"/>
            </a:endParaRPr>
          </a:p>
        </p:txBody>
      </p:sp>
      <p:pic>
        <p:nvPicPr>
          <p:cNvPr id="457" name="Google Shape;457;p62"/>
          <p:cNvPicPr preferRelativeResize="0"/>
          <p:nvPr/>
        </p:nvPicPr>
        <p:blipFill rotWithShape="1">
          <a:blip r:embed="rId3">
            <a:alphaModFix/>
          </a:blip>
          <a:srcRect b="0" l="0" r="0" t="0"/>
          <a:stretch/>
        </p:blipFill>
        <p:spPr>
          <a:xfrm>
            <a:off x="7373313" y="1042377"/>
            <a:ext cx="4267200" cy="4773246"/>
          </a:xfrm>
          <a:prstGeom prst="rect">
            <a:avLst/>
          </a:prstGeom>
          <a:noFill/>
          <a:ln>
            <a:noFill/>
          </a:ln>
        </p:spPr>
      </p:pic>
      <p:pic>
        <p:nvPicPr>
          <p:cNvPr id="458" name="Google Shape;458;p62"/>
          <p:cNvPicPr preferRelativeResize="0"/>
          <p:nvPr/>
        </p:nvPicPr>
        <p:blipFill rotWithShape="1">
          <a:blip r:embed="rId4">
            <a:alphaModFix/>
          </a:blip>
          <a:srcRect b="0" l="0" r="0" t="0"/>
          <a:stretch/>
        </p:blipFill>
        <p:spPr>
          <a:xfrm>
            <a:off x="551487" y="1219200"/>
            <a:ext cx="6629400" cy="432998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3"/>
          <p:cNvSpPr txBox="1"/>
          <p:nvPr>
            <p:ph type="title"/>
          </p:nvPr>
        </p:nvSpPr>
        <p:spPr>
          <a:xfrm>
            <a:off x="580390" y="166624"/>
            <a:ext cx="9756457" cy="110799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4000">
                <a:latin typeface="Arial"/>
                <a:ea typeface="Arial"/>
                <a:cs typeface="Arial"/>
                <a:sym typeface="Arial"/>
              </a:rPr>
              <a:t>TEST CASES</a:t>
            </a:r>
            <a:br>
              <a:rPr lang="en-US">
                <a:latin typeface="Arial"/>
                <a:ea typeface="Arial"/>
                <a:cs typeface="Arial"/>
                <a:sym typeface="Arial"/>
              </a:rPr>
            </a:br>
            <a:endParaRPr>
              <a:latin typeface="Arial"/>
              <a:ea typeface="Arial"/>
              <a:cs typeface="Arial"/>
              <a:sym typeface="Arial"/>
            </a:endParaRPr>
          </a:p>
        </p:txBody>
      </p:sp>
      <p:pic>
        <p:nvPicPr>
          <p:cNvPr id="464" name="Google Shape;464;p63"/>
          <p:cNvPicPr preferRelativeResize="0"/>
          <p:nvPr/>
        </p:nvPicPr>
        <p:blipFill rotWithShape="1">
          <a:blip r:embed="rId3">
            <a:alphaModFix/>
          </a:blip>
          <a:srcRect b="0" l="0" r="0" t="0"/>
          <a:stretch/>
        </p:blipFill>
        <p:spPr>
          <a:xfrm>
            <a:off x="762000" y="1151829"/>
            <a:ext cx="10210800" cy="455434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64"/>
          <p:cNvPicPr preferRelativeResize="0"/>
          <p:nvPr/>
        </p:nvPicPr>
        <p:blipFill rotWithShape="1">
          <a:blip r:embed="rId3">
            <a:alphaModFix/>
          </a:blip>
          <a:srcRect b="0" l="0" r="0" t="0"/>
          <a:stretch/>
        </p:blipFill>
        <p:spPr>
          <a:xfrm>
            <a:off x="1447800" y="1066800"/>
            <a:ext cx="8610600" cy="419082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5"/>
          <p:cNvSpPr txBox="1"/>
          <p:nvPr>
            <p:ph type="title"/>
          </p:nvPr>
        </p:nvSpPr>
        <p:spPr>
          <a:xfrm>
            <a:off x="580390" y="166624"/>
            <a:ext cx="9756457" cy="98488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FUTURE SCOPE</a:t>
            </a:r>
            <a:br>
              <a:rPr lang="en-US"/>
            </a:br>
            <a:endParaRPr/>
          </a:p>
        </p:txBody>
      </p:sp>
      <p:sp>
        <p:nvSpPr>
          <p:cNvPr id="475" name="Google Shape;475;p65"/>
          <p:cNvSpPr txBox="1"/>
          <p:nvPr>
            <p:ph idx="1" type="body"/>
          </p:nvPr>
        </p:nvSpPr>
        <p:spPr>
          <a:xfrm>
            <a:off x="512762" y="1375981"/>
            <a:ext cx="9756457" cy="3323987"/>
          </a:xfrm>
          <a:prstGeom prst="rect">
            <a:avLst/>
          </a:prstGeom>
          <a:noFill/>
          <a:ln>
            <a:noFill/>
          </a:ln>
        </p:spPr>
        <p:txBody>
          <a:bodyPr anchorCtr="0" anchor="t" bIns="0" lIns="0" spcFirstLastPara="1" rIns="0" wrap="square" tIns="0">
            <a:spAutoFit/>
          </a:bodyPr>
          <a:lstStyle/>
          <a:p>
            <a:pPr indent="-285750" lvl="0" marL="285750" rtl="0" algn="l">
              <a:spcBef>
                <a:spcPts val="0"/>
              </a:spcBef>
              <a:spcAft>
                <a:spcPts val="0"/>
              </a:spcAft>
              <a:buClr>
                <a:srgbClr val="1F1F1F"/>
              </a:buClr>
              <a:buSzPts val="2400"/>
              <a:buFont typeface="Arial"/>
              <a:buChar char="•"/>
            </a:pPr>
            <a:r>
              <a:rPr b="1" i="0" lang="en-US" sz="2400">
                <a:solidFill>
                  <a:srgbClr val="1F1F1F"/>
                </a:solidFill>
                <a:latin typeface="Arial"/>
                <a:ea typeface="Arial"/>
                <a:cs typeface="Arial"/>
                <a:sym typeface="Arial"/>
              </a:rPr>
              <a:t>Training on videos of 1x and 2x speed: </a:t>
            </a:r>
            <a:r>
              <a:rPr i="0" lang="en-US" sz="2400">
                <a:solidFill>
                  <a:srgbClr val="1F1F1F"/>
                </a:solidFill>
                <a:latin typeface="Arial"/>
                <a:ea typeface="Arial"/>
                <a:cs typeface="Arial"/>
                <a:sym typeface="Arial"/>
              </a:rPr>
              <a:t>The model can be further improved by incorporating new deep learning architectures and training techniques. Additionally, its robustness to factors such as camera angle and speaking rate can be addressed.</a:t>
            </a:r>
            <a:endParaRPr/>
          </a:p>
          <a:p>
            <a:pPr indent="-133350" lvl="0" marL="285750" rtl="0" algn="l">
              <a:spcBef>
                <a:spcPts val="0"/>
              </a:spcBef>
              <a:spcAft>
                <a:spcPts val="0"/>
              </a:spcAft>
              <a:buClr>
                <a:schemeClr val="dk1"/>
              </a:buClr>
              <a:buSzPts val="2400"/>
              <a:buFont typeface="Arial"/>
              <a:buNone/>
            </a:pPr>
            <a:r>
              <a:t/>
            </a:r>
            <a:endParaRPr sz="2400">
              <a:solidFill>
                <a:srgbClr val="1F1F1F"/>
              </a:solidFill>
              <a:latin typeface="Arial"/>
              <a:ea typeface="Arial"/>
              <a:cs typeface="Arial"/>
              <a:sym typeface="Arial"/>
            </a:endParaRPr>
          </a:p>
          <a:p>
            <a:pPr indent="0" lvl="0" marL="0" rtl="0" algn="l">
              <a:spcBef>
                <a:spcPts val="0"/>
              </a:spcBef>
              <a:spcAft>
                <a:spcPts val="0"/>
              </a:spcAft>
              <a:buNone/>
            </a:pPr>
            <a:r>
              <a:t/>
            </a:r>
            <a:endParaRPr i="0" sz="2400">
              <a:solidFill>
                <a:srgbClr val="1F1F1F"/>
              </a:solidFill>
              <a:latin typeface="Arial"/>
              <a:ea typeface="Arial"/>
              <a:cs typeface="Arial"/>
              <a:sym typeface="Arial"/>
            </a:endParaRPr>
          </a:p>
          <a:p>
            <a:pPr indent="-285750" lvl="0" marL="285750" rtl="0" algn="l">
              <a:spcBef>
                <a:spcPts val="0"/>
              </a:spcBef>
              <a:spcAft>
                <a:spcPts val="0"/>
              </a:spcAft>
              <a:buClr>
                <a:srgbClr val="1F1F1F"/>
              </a:buClr>
              <a:buSzPts val="2400"/>
              <a:buFont typeface="Arial"/>
              <a:buChar char="•"/>
            </a:pPr>
            <a:r>
              <a:rPr b="1" i="0" lang="en-US" sz="2400">
                <a:solidFill>
                  <a:srgbClr val="1F1F1F"/>
                </a:solidFill>
                <a:latin typeface="Arial"/>
                <a:ea typeface="Arial"/>
                <a:cs typeface="Arial"/>
                <a:sym typeface="Arial"/>
              </a:rPr>
              <a:t>Exploring applications beyond speech recognition: </a:t>
            </a:r>
            <a:r>
              <a:rPr lang="en-US" sz="2400">
                <a:solidFill>
                  <a:srgbClr val="0D0D0D"/>
                </a:solidFill>
                <a:latin typeface="Arial"/>
                <a:ea typeface="Arial"/>
                <a:cs typeface="Arial"/>
                <a:sym typeface="Arial"/>
              </a:rPr>
              <a:t>S</a:t>
            </a:r>
            <a:r>
              <a:rPr b="0" i="0" lang="en-US" sz="2400">
                <a:solidFill>
                  <a:srgbClr val="0D0D0D"/>
                </a:solidFill>
                <a:latin typeface="Arial"/>
                <a:ea typeface="Arial"/>
                <a:cs typeface="Arial"/>
                <a:sym typeface="Arial"/>
              </a:rPr>
              <a:t>peech recognition in noisy environments, biometric identification, and silent-movie processing.</a:t>
            </a:r>
            <a:endParaRPr b="0" i="0" sz="2400">
              <a:solidFill>
                <a:srgbClr val="1F1F1F"/>
              </a:solidFill>
              <a:latin typeface="Arial"/>
              <a:ea typeface="Arial"/>
              <a:cs typeface="Arial"/>
              <a:sym typeface="Arial"/>
            </a:endParaRPr>
          </a:p>
          <a:p>
            <a:pPr indent="-133350" lvl="0" marL="285750" rtl="0" algn="l">
              <a:spcBef>
                <a:spcPts val="0"/>
              </a:spcBef>
              <a:spcAft>
                <a:spcPts val="0"/>
              </a:spcAft>
              <a:buClr>
                <a:schemeClr val="dk1"/>
              </a:buClr>
              <a:buSzPts val="2400"/>
              <a:buFont typeface="Arial"/>
              <a:buNone/>
            </a:pPr>
            <a:r>
              <a:t/>
            </a:r>
            <a:endParaRPr sz="24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9" name="Shape 479"/>
        <p:cNvGrpSpPr/>
        <p:nvPr/>
      </p:nvGrpSpPr>
      <p:grpSpPr>
        <a:xfrm>
          <a:off x="0" y="0"/>
          <a:ext cx="0" cy="0"/>
          <a:chOff x="0" y="0"/>
          <a:chExt cx="0" cy="0"/>
        </a:xfrm>
      </p:grpSpPr>
      <p:grpSp>
        <p:nvGrpSpPr>
          <p:cNvPr id="480" name="Google Shape;480;p66"/>
          <p:cNvGrpSpPr/>
          <p:nvPr/>
        </p:nvGrpSpPr>
        <p:grpSpPr>
          <a:xfrm>
            <a:off x="7459820" y="0"/>
            <a:ext cx="4732655" cy="6858380"/>
            <a:chOff x="7459820" y="0"/>
            <a:chExt cx="4732655" cy="6858380"/>
          </a:xfrm>
        </p:grpSpPr>
        <p:sp>
          <p:nvSpPr>
            <p:cNvPr id="481" name="Google Shape;481;p66"/>
            <p:cNvSpPr/>
            <p:nvPr/>
          </p:nvSpPr>
          <p:spPr>
            <a:xfrm>
              <a:off x="9386951" y="14350"/>
              <a:ext cx="1209040" cy="6844030"/>
            </a:xfrm>
            <a:custGeom>
              <a:rect b="b" l="l" r="r" t="t"/>
              <a:pathLst>
                <a:path extrusionOk="0" h="6844030" w="1209040">
                  <a:moveTo>
                    <a:pt x="0" y="0"/>
                  </a:moveTo>
                  <a:lnTo>
                    <a:pt x="1208646" y="6843645"/>
                  </a:lnTo>
                </a:path>
              </a:pathLst>
            </a:custGeom>
            <a:noFill/>
            <a:ln cap="flat" cmpd="sng" w="9525">
              <a:solidFill>
                <a:srgbClr val="BDBDBD"/>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82" name="Google Shape;482;p66"/>
            <p:cNvSpPr/>
            <p:nvPr/>
          </p:nvSpPr>
          <p:spPr>
            <a:xfrm>
              <a:off x="7459820" y="3703658"/>
              <a:ext cx="4732655" cy="3154680"/>
            </a:xfrm>
            <a:custGeom>
              <a:rect b="b" l="l" r="r" t="t"/>
              <a:pathLst>
                <a:path extrusionOk="0" h="3154679" w="4732655">
                  <a:moveTo>
                    <a:pt x="4732179" y="0"/>
                  </a:moveTo>
                  <a:lnTo>
                    <a:pt x="0" y="3154340"/>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83" name="Google Shape;483;p66"/>
            <p:cNvSpPr/>
            <p:nvPr/>
          </p:nvSpPr>
          <p:spPr>
            <a:xfrm>
              <a:off x="9182100" y="0"/>
              <a:ext cx="3009900" cy="6858000"/>
            </a:xfrm>
            <a:custGeom>
              <a:rect b="b" l="l" r="r" t="t"/>
              <a:pathLst>
                <a:path extrusionOk="0" h="6858000" w="3009900">
                  <a:moveTo>
                    <a:pt x="3009900" y="0"/>
                  </a:moveTo>
                  <a:lnTo>
                    <a:pt x="2044446" y="0"/>
                  </a:lnTo>
                  <a:lnTo>
                    <a:pt x="0" y="6857995"/>
                  </a:lnTo>
                  <a:lnTo>
                    <a:pt x="3009900" y="6857995"/>
                  </a:lnTo>
                  <a:lnTo>
                    <a:pt x="3009900" y="0"/>
                  </a:lnTo>
                  <a:close/>
                </a:path>
              </a:pathLst>
            </a:custGeom>
            <a:solidFill>
              <a:srgbClr val="90C224">
                <a:alpha val="2980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84" name="Google Shape;484;p66"/>
            <p:cNvSpPr/>
            <p:nvPr/>
          </p:nvSpPr>
          <p:spPr>
            <a:xfrm>
              <a:off x="9601200" y="0"/>
              <a:ext cx="2590800" cy="6858000"/>
            </a:xfrm>
            <a:custGeom>
              <a:rect b="b" l="l" r="r" t="t"/>
              <a:pathLst>
                <a:path extrusionOk="0" h="6858000" w="2590800">
                  <a:moveTo>
                    <a:pt x="2590419" y="0"/>
                  </a:moveTo>
                  <a:lnTo>
                    <a:pt x="0" y="0"/>
                  </a:lnTo>
                  <a:lnTo>
                    <a:pt x="1209421" y="6857995"/>
                  </a:lnTo>
                  <a:lnTo>
                    <a:pt x="2590419" y="6857995"/>
                  </a:lnTo>
                  <a:lnTo>
                    <a:pt x="2590419" y="0"/>
                  </a:lnTo>
                  <a:close/>
                </a:path>
              </a:pathLst>
            </a:custGeom>
            <a:solidFill>
              <a:srgbClr val="90C224">
                <a:alpha val="1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85" name="Google Shape;485;p66"/>
            <p:cNvSpPr/>
            <p:nvPr/>
          </p:nvSpPr>
          <p:spPr>
            <a:xfrm>
              <a:off x="8934450" y="3048000"/>
              <a:ext cx="3257550" cy="3810000"/>
            </a:xfrm>
            <a:custGeom>
              <a:rect b="b" l="l" r="r" t="t"/>
              <a:pathLst>
                <a:path extrusionOk="0" h="3810000" w="3257550">
                  <a:moveTo>
                    <a:pt x="3257550" y="0"/>
                  </a:moveTo>
                  <a:lnTo>
                    <a:pt x="0" y="3810000"/>
                  </a:lnTo>
                  <a:lnTo>
                    <a:pt x="3257550" y="3810000"/>
                  </a:lnTo>
                  <a:lnTo>
                    <a:pt x="3257550" y="0"/>
                  </a:lnTo>
                  <a:close/>
                </a:path>
              </a:pathLst>
            </a:custGeom>
            <a:solidFill>
              <a:srgbClr val="529F1F">
                <a:alpha val="71764"/>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86" name="Google Shape;486;p66"/>
            <p:cNvSpPr/>
            <p:nvPr/>
          </p:nvSpPr>
          <p:spPr>
            <a:xfrm>
              <a:off x="9334500" y="0"/>
              <a:ext cx="2857500" cy="6858000"/>
            </a:xfrm>
            <a:custGeom>
              <a:rect b="b" l="l" r="r" t="t"/>
              <a:pathLst>
                <a:path extrusionOk="0" h="6858000" w="2857500">
                  <a:moveTo>
                    <a:pt x="2857246" y="0"/>
                  </a:moveTo>
                  <a:lnTo>
                    <a:pt x="0" y="0"/>
                  </a:lnTo>
                  <a:lnTo>
                    <a:pt x="2472817" y="6857995"/>
                  </a:lnTo>
                  <a:lnTo>
                    <a:pt x="2857246" y="6857995"/>
                  </a:lnTo>
                  <a:lnTo>
                    <a:pt x="2857246" y="0"/>
                  </a:lnTo>
                  <a:close/>
                </a:path>
              </a:pathLst>
            </a:custGeom>
            <a:solidFill>
              <a:srgbClr val="3D7817">
                <a:alpha val="6980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87" name="Google Shape;487;p66"/>
            <p:cNvSpPr/>
            <p:nvPr/>
          </p:nvSpPr>
          <p:spPr>
            <a:xfrm>
              <a:off x="10896600" y="0"/>
              <a:ext cx="1295400" cy="6858000"/>
            </a:xfrm>
            <a:custGeom>
              <a:rect b="b" l="l" r="r" t="t"/>
              <a:pathLst>
                <a:path extrusionOk="0" h="6858000" w="1295400">
                  <a:moveTo>
                    <a:pt x="1295400" y="0"/>
                  </a:moveTo>
                  <a:lnTo>
                    <a:pt x="1022476" y="0"/>
                  </a:lnTo>
                  <a:lnTo>
                    <a:pt x="0" y="6857995"/>
                  </a:lnTo>
                  <a:lnTo>
                    <a:pt x="1295400" y="6857995"/>
                  </a:lnTo>
                  <a:lnTo>
                    <a:pt x="1295400" y="0"/>
                  </a:lnTo>
                  <a:close/>
                </a:path>
              </a:pathLst>
            </a:custGeom>
            <a:solidFill>
              <a:srgbClr val="C0E274">
                <a:alpha val="6980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88" name="Google Shape;488;p66"/>
            <p:cNvSpPr/>
            <p:nvPr/>
          </p:nvSpPr>
          <p:spPr>
            <a:xfrm>
              <a:off x="10934700" y="0"/>
              <a:ext cx="1257300" cy="6858000"/>
            </a:xfrm>
            <a:custGeom>
              <a:rect b="b" l="l" r="r" t="t"/>
              <a:pathLst>
                <a:path extrusionOk="0" h="6858000" w="1257300">
                  <a:moveTo>
                    <a:pt x="1257046" y="0"/>
                  </a:moveTo>
                  <a:lnTo>
                    <a:pt x="0" y="0"/>
                  </a:lnTo>
                  <a:lnTo>
                    <a:pt x="1115695" y="6857995"/>
                  </a:lnTo>
                  <a:lnTo>
                    <a:pt x="1257046" y="6857995"/>
                  </a:lnTo>
                  <a:lnTo>
                    <a:pt x="1257046" y="0"/>
                  </a:lnTo>
                  <a:close/>
                </a:path>
              </a:pathLst>
            </a:custGeom>
            <a:solidFill>
              <a:srgbClr val="90C224">
                <a:alpha val="6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89" name="Google Shape;489;p66"/>
            <p:cNvSpPr/>
            <p:nvPr/>
          </p:nvSpPr>
          <p:spPr>
            <a:xfrm>
              <a:off x="10372725" y="3590925"/>
              <a:ext cx="1819275" cy="3267075"/>
            </a:xfrm>
            <a:custGeom>
              <a:rect b="b" l="l" r="r" t="t"/>
              <a:pathLst>
                <a:path extrusionOk="0" h="3267075" w="1819275">
                  <a:moveTo>
                    <a:pt x="1819275" y="0"/>
                  </a:moveTo>
                  <a:lnTo>
                    <a:pt x="0" y="3267075"/>
                  </a:lnTo>
                  <a:lnTo>
                    <a:pt x="1819275" y="3267075"/>
                  </a:lnTo>
                  <a:lnTo>
                    <a:pt x="1819275" y="0"/>
                  </a:lnTo>
                  <a:close/>
                </a:path>
              </a:pathLst>
            </a:custGeom>
            <a:solidFill>
              <a:srgbClr val="90C224">
                <a:alpha val="7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490" name="Google Shape;490;p66"/>
          <p:cNvSpPr/>
          <p:nvPr/>
        </p:nvSpPr>
        <p:spPr>
          <a:xfrm>
            <a:off x="0" y="4010025"/>
            <a:ext cx="447675" cy="2847975"/>
          </a:xfrm>
          <a:custGeom>
            <a:rect b="b" l="l" r="r" t="t"/>
            <a:pathLst>
              <a:path extrusionOk="0" h="2847975" w="447675">
                <a:moveTo>
                  <a:pt x="0" y="0"/>
                </a:moveTo>
                <a:lnTo>
                  <a:pt x="0" y="2847975"/>
                </a:lnTo>
                <a:lnTo>
                  <a:pt x="447675" y="2847975"/>
                </a:lnTo>
                <a:lnTo>
                  <a:pt x="0"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91" name="Google Shape;491;p66"/>
          <p:cNvSpPr txBox="1"/>
          <p:nvPr>
            <p:ph type="title"/>
          </p:nvPr>
        </p:nvSpPr>
        <p:spPr>
          <a:xfrm>
            <a:off x="580390" y="166624"/>
            <a:ext cx="9756457" cy="1034795"/>
          </a:xfrm>
          <a:prstGeom prst="rect">
            <a:avLst/>
          </a:prstGeom>
          <a:noFill/>
          <a:ln>
            <a:noFill/>
          </a:ln>
        </p:spPr>
        <p:txBody>
          <a:bodyPr anchorCtr="0" anchor="t" bIns="0" lIns="0" spcFirstLastPara="1" rIns="0" wrap="square" tIns="261025">
            <a:spAutoFit/>
          </a:bodyPr>
          <a:lstStyle/>
          <a:p>
            <a:pPr indent="0" lvl="0" marL="12700" rtl="0" algn="l">
              <a:lnSpc>
                <a:spcPct val="100000"/>
              </a:lnSpc>
              <a:spcBef>
                <a:spcPts val="0"/>
              </a:spcBef>
              <a:spcAft>
                <a:spcPts val="0"/>
              </a:spcAft>
              <a:buNone/>
            </a:pPr>
            <a:r>
              <a:rPr lang="en-US"/>
              <a:t>References</a:t>
            </a:r>
            <a:endParaRPr/>
          </a:p>
        </p:txBody>
      </p:sp>
      <p:sp>
        <p:nvSpPr>
          <p:cNvPr id="492" name="Google Shape;492;p66"/>
          <p:cNvSpPr txBox="1"/>
          <p:nvPr>
            <p:ph idx="1" type="body"/>
          </p:nvPr>
        </p:nvSpPr>
        <p:spPr>
          <a:xfrm>
            <a:off x="512762" y="1375981"/>
            <a:ext cx="9454515" cy="4458970"/>
          </a:xfrm>
          <a:prstGeom prst="rect">
            <a:avLst/>
          </a:prstGeom>
          <a:noFill/>
          <a:ln>
            <a:noFill/>
          </a:ln>
        </p:spPr>
        <p:txBody>
          <a:bodyPr anchorCtr="0" anchor="t" bIns="0" lIns="0" spcFirstLastPara="1" rIns="0" wrap="square" tIns="12700">
            <a:spAutoFit/>
          </a:bodyPr>
          <a:lstStyle/>
          <a:p>
            <a:pPr indent="-352425" lvl="0" marL="365125" rtl="0" algn="l">
              <a:lnSpc>
                <a:spcPct val="100000"/>
              </a:lnSpc>
              <a:spcBef>
                <a:spcPts val="0"/>
              </a:spcBef>
              <a:spcAft>
                <a:spcPts val="0"/>
              </a:spcAft>
              <a:buClr>
                <a:schemeClr val="dk1"/>
              </a:buClr>
              <a:buSzPts val="1800"/>
              <a:buFont typeface="Trebuchet MS"/>
              <a:buAutoNum type="arabicPlain"/>
            </a:pPr>
            <a:r>
              <a:rPr lang="en-US"/>
              <a:t>G. Potamianos, C. Neti, G. Gravier, A. Garg, and A. W.</a:t>
            </a:r>
            <a:endParaRPr/>
          </a:p>
          <a:p>
            <a:pPr indent="0" lvl="0" marL="12700" rtl="0" algn="l">
              <a:lnSpc>
                <a:spcPct val="100000"/>
              </a:lnSpc>
              <a:spcBef>
                <a:spcPts val="20"/>
              </a:spcBef>
              <a:spcAft>
                <a:spcPts val="0"/>
              </a:spcAft>
              <a:buNone/>
            </a:pPr>
            <a:r>
              <a:rPr lang="en-US"/>
              <a:t>Senior, “Recent advances in the automatic recognition</a:t>
            </a:r>
            <a:endParaRPr/>
          </a:p>
          <a:p>
            <a:pPr indent="0" lvl="0" marL="12700" rtl="0" algn="l">
              <a:lnSpc>
                <a:spcPct val="100000"/>
              </a:lnSpc>
              <a:spcBef>
                <a:spcPts val="20"/>
              </a:spcBef>
              <a:spcAft>
                <a:spcPts val="0"/>
              </a:spcAft>
              <a:buNone/>
            </a:pPr>
            <a:r>
              <a:rPr lang="en-US"/>
              <a:t>of audiovisual speech,” Proceedings of the IEEE, vol.91, no. 9, pp. 1306–1326, Sept 2003.</a:t>
            </a:r>
            <a:endParaRPr/>
          </a:p>
          <a:p>
            <a:pPr indent="0" lvl="0" marL="0" rtl="0" algn="l">
              <a:lnSpc>
                <a:spcPct val="100000"/>
              </a:lnSpc>
              <a:spcBef>
                <a:spcPts val="30"/>
              </a:spcBef>
              <a:spcAft>
                <a:spcPts val="0"/>
              </a:spcAft>
              <a:buNone/>
            </a:pPr>
            <a:r>
              <a:t/>
            </a:r>
            <a:endParaRPr/>
          </a:p>
          <a:p>
            <a:pPr indent="-447675" lvl="0" marL="460375" rtl="0" algn="l">
              <a:lnSpc>
                <a:spcPct val="100000"/>
              </a:lnSpc>
              <a:spcBef>
                <a:spcPts val="0"/>
              </a:spcBef>
              <a:spcAft>
                <a:spcPts val="0"/>
              </a:spcAft>
              <a:buClr>
                <a:schemeClr val="dk1"/>
              </a:buClr>
              <a:buSzPts val="1800"/>
              <a:buFont typeface="Trebuchet MS"/>
              <a:buAutoNum type="arabicPlain" startAt="2"/>
            </a:pPr>
            <a:r>
              <a:rPr lang="en-US"/>
              <a:t>S.	Dupont	and	J.	Luettin,	“Audio-visual	speech	modeling	for	continuous	speech</a:t>
            </a:r>
            <a:endParaRPr/>
          </a:p>
          <a:p>
            <a:pPr indent="0" lvl="0" marL="12700" rtl="0" algn="l">
              <a:lnSpc>
                <a:spcPct val="100000"/>
              </a:lnSpc>
              <a:spcBef>
                <a:spcPts val="15"/>
              </a:spcBef>
              <a:spcAft>
                <a:spcPts val="0"/>
              </a:spcAft>
              <a:buNone/>
            </a:pPr>
            <a:r>
              <a:rPr lang="en-US"/>
              <a:t>recognition,” IEEE Trans. On Multimedia, vol. 2, no. 3, pp. 141–151, Sep 2000.</a:t>
            </a:r>
            <a:endParaRPr/>
          </a:p>
          <a:p>
            <a:pPr indent="0" lvl="0" marL="0" rtl="0" algn="l">
              <a:lnSpc>
                <a:spcPct val="100000"/>
              </a:lnSpc>
              <a:spcBef>
                <a:spcPts val="265"/>
              </a:spcBef>
              <a:spcAft>
                <a:spcPts val="0"/>
              </a:spcAft>
              <a:buNone/>
            </a:pPr>
            <a:r>
              <a:t/>
            </a:r>
            <a:endParaRPr/>
          </a:p>
          <a:p>
            <a:pPr indent="0" lvl="0" marL="12700" marR="3860800" rtl="0" algn="l">
              <a:lnSpc>
                <a:spcPct val="99700"/>
              </a:lnSpc>
              <a:spcBef>
                <a:spcPts val="0"/>
              </a:spcBef>
              <a:spcAft>
                <a:spcPts val="0"/>
              </a:spcAft>
              <a:buNone/>
            </a:pPr>
            <a:r>
              <a:rPr lang="en-US"/>
              <a:t>3Z. Zhou, G. Zhao, X. Hong, and M. Pietikainen, “A ¨ review of recent advances in visual speech decoding,” Image and Vision Computing, vol. 32, no. 9, pp. 590– 605, 2014.</a:t>
            </a:r>
            <a:endParaRPr/>
          </a:p>
          <a:p>
            <a:pPr indent="0" lvl="0" marL="0" rtl="0" algn="l">
              <a:lnSpc>
                <a:spcPct val="100000"/>
              </a:lnSpc>
              <a:spcBef>
                <a:spcPts val="254"/>
              </a:spcBef>
              <a:spcAft>
                <a:spcPts val="0"/>
              </a:spcAft>
              <a:buNone/>
            </a:pPr>
            <a:r>
              <a:t/>
            </a:r>
            <a:endParaRPr/>
          </a:p>
          <a:p>
            <a:pPr indent="0" lvl="0" marL="12700" rtl="0" algn="l">
              <a:lnSpc>
                <a:spcPct val="100000"/>
              </a:lnSpc>
              <a:spcBef>
                <a:spcPts val="0"/>
              </a:spcBef>
              <a:spcAft>
                <a:spcPts val="0"/>
              </a:spcAft>
              <a:buNone/>
            </a:pPr>
            <a:r>
              <a:rPr lang="en-US"/>
              <a:t>4	K. Noda, Y. Yamaguchi, K. Nakadai, H. G. Okuno, and</a:t>
            </a:r>
            <a:endParaRPr/>
          </a:p>
          <a:p>
            <a:pPr indent="0" lvl="0" marL="12700" rtl="0" algn="l">
              <a:lnSpc>
                <a:spcPct val="118333"/>
              </a:lnSpc>
              <a:spcBef>
                <a:spcPts val="20"/>
              </a:spcBef>
              <a:spcAft>
                <a:spcPts val="0"/>
              </a:spcAft>
              <a:buNone/>
            </a:pPr>
            <a:r>
              <a:rPr lang="en-US"/>
              <a:t>T. Ogata, “Audio-visual speech recognition using deep</a:t>
            </a:r>
            <a:endParaRPr/>
          </a:p>
          <a:p>
            <a:pPr indent="0" lvl="0" marL="12700" rtl="0" algn="l">
              <a:lnSpc>
                <a:spcPct val="118333"/>
              </a:lnSpc>
              <a:spcBef>
                <a:spcPts val="0"/>
              </a:spcBef>
              <a:spcAft>
                <a:spcPts val="0"/>
              </a:spcAft>
              <a:buNone/>
            </a:pPr>
            <a:r>
              <a:rPr lang="en-US"/>
              <a:t>learning,” Applied Intelligence, vol. 42, no. 4, pp. 722–</a:t>
            </a:r>
            <a:endParaRPr/>
          </a:p>
          <a:p>
            <a:pPr indent="0" lvl="0" marL="12700" rtl="0" algn="l">
              <a:lnSpc>
                <a:spcPct val="100000"/>
              </a:lnSpc>
              <a:spcBef>
                <a:spcPts val="15"/>
              </a:spcBef>
              <a:spcAft>
                <a:spcPts val="0"/>
              </a:spcAft>
              <a:buNone/>
            </a:pPr>
            <a:r>
              <a:rPr lang="en-US"/>
              <a:t>737, 2015.</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7"/>
          <p:cNvSpPr txBox="1"/>
          <p:nvPr/>
        </p:nvSpPr>
        <p:spPr>
          <a:xfrm>
            <a:off x="537209" y="1265237"/>
            <a:ext cx="8433435" cy="3867150"/>
          </a:xfrm>
          <a:prstGeom prst="rect">
            <a:avLst/>
          </a:prstGeom>
          <a:noFill/>
          <a:ln>
            <a:noFill/>
          </a:ln>
        </p:spPr>
        <p:txBody>
          <a:bodyPr anchorCtr="0" anchor="t" bIns="0" lIns="0" spcFirstLastPara="1" rIns="0" wrap="square" tIns="13325">
            <a:spAutoFit/>
          </a:bodyPr>
          <a:lstStyle/>
          <a:p>
            <a:pPr indent="0" lvl="0" marL="12700" marR="349885" rtl="0" algn="just">
              <a:lnSpc>
                <a:spcPct val="99900"/>
              </a:lnSpc>
              <a:spcBef>
                <a:spcPts val="0"/>
              </a:spcBef>
              <a:spcAft>
                <a:spcPts val="0"/>
              </a:spcAft>
              <a:buNone/>
            </a:pPr>
            <a:r>
              <a:rPr lang="en-US" sz="1800">
                <a:latin typeface="Trebuchet MS"/>
                <a:ea typeface="Trebuchet MS"/>
                <a:cs typeface="Trebuchet MS"/>
                <a:sym typeface="Trebuchet MS"/>
              </a:rPr>
              <a:t>1]Martín Abadi, Paul Barham, Jianmin Chen, Zhifeng Chen, Andy Davis, Jeffrey Dean, Matthieu Devin, Sanjay Ghemawat, Geoffrey Irving, Michael Isard, et al. 2016. Tensorflow: A system for large-scale machine learning. In 12th {USENIX} Symposium on Operating Systems Design and Implementation ({OSDI} 16). 265– 283.</a:t>
            </a:r>
            <a:endParaRPr sz="1800">
              <a:latin typeface="Trebuchet MS"/>
              <a:ea typeface="Trebuchet MS"/>
              <a:cs typeface="Trebuchet MS"/>
              <a:sym typeface="Trebuchet MS"/>
            </a:endParaRPr>
          </a:p>
          <a:p>
            <a:pPr indent="-352425" lvl="0" marL="365125" marR="5080" rtl="0" algn="l">
              <a:lnSpc>
                <a:spcPct val="116666"/>
              </a:lnSpc>
              <a:spcBef>
                <a:spcPts val="140"/>
              </a:spcBef>
              <a:spcAft>
                <a:spcPts val="0"/>
              </a:spcAft>
              <a:buSzPts val="1800"/>
              <a:buFont typeface="Trebuchet MS"/>
              <a:buAutoNum type="arabicPlain" startAt="2"/>
            </a:pPr>
            <a:r>
              <a:rPr lang="en-US" sz="1800">
                <a:latin typeface="Trebuchet MS"/>
                <a:ea typeface="Trebuchet MS"/>
                <a:cs typeface="Trebuchet MS"/>
                <a:sym typeface="Trebuchet MS"/>
              </a:rPr>
              <a:t>Gary Bradski and Adrian Kaehler. 2008. Learning OpenCV: Computer vision with the OpenCV library. " O’Reilly Media, Inc.".</a:t>
            </a:r>
            <a:endParaRPr sz="1800">
              <a:latin typeface="Trebuchet MS"/>
              <a:ea typeface="Trebuchet MS"/>
              <a:cs typeface="Trebuchet MS"/>
              <a:sym typeface="Trebuchet MS"/>
            </a:endParaRPr>
          </a:p>
          <a:p>
            <a:pPr indent="-352425" lvl="0" marL="365125" rtl="0" algn="l">
              <a:lnSpc>
                <a:spcPct val="113611"/>
              </a:lnSpc>
              <a:spcBef>
                <a:spcPts val="0"/>
              </a:spcBef>
              <a:spcAft>
                <a:spcPts val="0"/>
              </a:spcAft>
              <a:buSzPts val="1800"/>
              <a:buFont typeface="Trebuchet MS"/>
              <a:buAutoNum type="arabicPlain" startAt="2"/>
            </a:pPr>
            <a:r>
              <a:rPr lang="en-US" sz="1800">
                <a:latin typeface="Trebuchet MS"/>
                <a:ea typeface="Trebuchet MS"/>
                <a:cs typeface="Trebuchet MS"/>
                <a:sym typeface="Trebuchet MS"/>
              </a:rPr>
              <a:t>L. Chen. 2016. keras,js. </a:t>
            </a:r>
            <a:r>
              <a:rPr lang="en-US" sz="1800" u="sng">
                <a:solidFill>
                  <a:srgbClr val="99C83A"/>
                </a:solidFill>
                <a:latin typeface="Trebuchet MS"/>
                <a:ea typeface="Trebuchet MS"/>
                <a:cs typeface="Trebuchet MS"/>
                <a:sym typeface="Trebuchet MS"/>
                <a:hlinkClick r:id="rId3">
                  <a:extLst>
                    <a:ext uri="{A12FA001-AC4F-418D-AE19-62706E023703}">
                      <ahyp:hlinkClr val="tx"/>
                    </a:ext>
                  </a:extLst>
                </a:hlinkClick>
              </a:rPr>
              <a:t>https://github.com/transcranial/keras-js</a:t>
            </a:r>
            <a:endParaRPr sz="1800">
              <a:latin typeface="Trebuchet MS"/>
              <a:ea typeface="Trebuchet MS"/>
              <a:cs typeface="Trebuchet MS"/>
              <a:sym typeface="Trebuchet MS"/>
            </a:endParaRPr>
          </a:p>
          <a:p>
            <a:pPr indent="-352425" lvl="0" marL="365125" rtl="0" algn="l">
              <a:lnSpc>
                <a:spcPct val="100000"/>
              </a:lnSpc>
              <a:spcBef>
                <a:spcPts val="15"/>
              </a:spcBef>
              <a:spcAft>
                <a:spcPts val="0"/>
              </a:spcAft>
              <a:buSzPts val="1800"/>
              <a:buFont typeface="Trebuchet MS"/>
              <a:buAutoNum type="arabicPlain" startAt="2"/>
            </a:pPr>
            <a:r>
              <a:rPr lang="en-US" sz="1800">
                <a:latin typeface="Trebuchet MS"/>
                <a:ea typeface="Trebuchet MS"/>
                <a:cs typeface="Trebuchet MS"/>
                <a:sym typeface="Trebuchet MS"/>
              </a:rPr>
              <a:t>François Chollet. 2015. Keras documentation. keras. io (2015).</a:t>
            </a:r>
            <a:endParaRPr sz="1800">
              <a:latin typeface="Trebuchet MS"/>
              <a:ea typeface="Trebuchet MS"/>
              <a:cs typeface="Trebuchet MS"/>
              <a:sym typeface="Trebuchet MS"/>
            </a:endParaRPr>
          </a:p>
          <a:p>
            <a:pPr indent="0" lvl="0" marL="0" rtl="0" algn="l">
              <a:lnSpc>
                <a:spcPct val="100000"/>
              </a:lnSpc>
              <a:spcBef>
                <a:spcPts val="30"/>
              </a:spcBef>
              <a:spcAft>
                <a:spcPts val="0"/>
              </a:spcAft>
              <a:buNone/>
            </a:pPr>
            <a:r>
              <a:t/>
            </a:r>
            <a:endParaRPr sz="1800">
              <a:latin typeface="Trebuchet MS"/>
              <a:ea typeface="Trebuchet MS"/>
              <a:cs typeface="Trebuchet MS"/>
              <a:sym typeface="Trebuchet MS"/>
            </a:endParaRPr>
          </a:p>
          <a:p>
            <a:pPr indent="0" lvl="0" marL="12700" rtl="0" algn="l">
              <a:lnSpc>
                <a:spcPct val="100000"/>
              </a:lnSpc>
              <a:spcBef>
                <a:spcPts val="0"/>
              </a:spcBef>
              <a:spcAft>
                <a:spcPts val="0"/>
              </a:spcAft>
              <a:buNone/>
            </a:pPr>
            <a:r>
              <a:rPr lang="en-US" sz="1800">
                <a:latin typeface="Trebuchet MS"/>
                <a:ea typeface="Trebuchet MS"/>
                <a:cs typeface="Trebuchet MS"/>
                <a:sym typeface="Trebuchet MS"/>
              </a:rPr>
              <a:t>1VSR:</a:t>
            </a:r>
            <a:endParaRPr sz="1800">
              <a:latin typeface="Trebuchet MS"/>
              <a:ea typeface="Trebuchet MS"/>
              <a:cs typeface="Trebuchet MS"/>
              <a:sym typeface="Trebuchet MS"/>
            </a:endParaRPr>
          </a:p>
          <a:p>
            <a:pPr indent="0" lvl="0" marL="12700" rtl="0" algn="l">
              <a:lnSpc>
                <a:spcPct val="100000"/>
              </a:lnSpc>
              <a:spcBef>
                <a:spcPts val="20"/>
              </a:spcBef>
              <a:spcAft>
                <a:spcPts val="0"/>
              </a:spcAft>
              <a:buNone/>
            </a:pPr>
            <a:r>
              <a:rPr lang="en-US" sz="1800" u="sng">
                <a:solidFill>
                  <a:srgbClr val="99C83A"/>
                </a:solidFill>
                <a:latin typeface="Trebuchet MS"/>
                <a:ea typeface="Trebuchet MS"/>
                <a:cs typeface="Trebuchet MS"/>
                <a:sym typeface="Trebuchet MS"/>
                <a:hlinkClick r:id="rId4">
                  <a:extLst>
                    <a:ext uri="{A12FA001-AC4F-418D-AE19-62706E023703}">
                      <ahyp:hlinkClr val="tx"/>
                    </a:ext>
                  </a:extLst>
                </a:hlinkClick>
              </a:rPr>
              <a:t>https://youtube.com/playlist?list=PLXkuFIFnXUAPIrXKgtIpctv2NuSo7</a:t>
            </a:r>
            <a:r>
              <a:rPr lang="en-US" sz="1800">
                <a:latin typeface="Trebuchet MS"/>
                <a:ea typeface="Trebuchet MS"/>
                <a:cs typeface="Trebuchet MS"/>
                <a:sym typeface="Trebuchet MS"/>
              </a:rPr>
              <a:t>xw3k</a:t>
            </a:r>
            <a:endParaRPr sz="1800">
              <a:latin typeface="Trebuchet MS"/>
              <a:ea typeface="Trebuchet MS"/>
              <a:cs typeface="Trebuchet MS"/>
              <a:sym typeface="Trebuchet MS"/>
            </a:endParaRPr>
          </a:p>
          <a:p>
            <a:pPr indent="0" lvl="0" marL="12700" marR="948689" rtl="0" algn="l">
              <a:lnSpc>
                <a:spcPct val="100800"/>
              </a:lnSpc>
              <a:spcBef>
                <a:spcPts val="75"/>
              </a:spcBef>
              <a:spcAft>
                <a:spcPts val="0"/>
              </a:spcAft>
              <a:buNone/>
            </a:pPr>
            <a:r>
              <a:rPr lang="en-US" sz="1800">
                <a:latin typeface="Trebuchet MS"/>
                <a:ea typeface="Trebuchet MS"/>
                <a:cs typeface="Trebuchet MS"/>
                <a:sym typeface="Trebuchet MS"/>
              </a:rPr>
              <a:t>2	G. Fisher. Confusions among visually perceived consonants. Journal of Speech, Language, and Hearing Research, 11(4):796–804, 1968</a:t>
            </a:r>
            <a:endParaRPr sz="1800">
              <a:latin typeface="Trebuchet MS"/>
              <a:ea typeface="Trebuchet MS"/>
              <a:cs typeface="Trebuchet MS"/>
              <a:sym typeface="Trebuchet M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8"/>
          <p:cNvSpPr txBox="1"/>
          <p:nvPr/>
        </p:nvSpPr>
        <p:spPr>
          <a:xfrm>
            <a:off x="537209" y="1264602"/>
            <a:ext cx="9294495" cy="4153535"/>
          </a:xfrm>
          <a:prstGeom prst="rect">
            <a:avLst/>
          </a:prstGeom>
          <a:noFill/>
          <a:ln>
            <a:noFill/>
          </a:ln>
        </p:spPr>
        <p:txBody>
          <a:bodyPr anchorCtr="0" anchor="t" bIns="0" lIns="0" spcFirstLastPara="1" rIns="0" wrap="square" tIns="27925">
            <a:spAutoFit/>
          </a:bodyPr>
          <a:lstStyle/>
          <a:p>
            <a:pPr indent="0" lvl="0" marL="12700" marR="369570" rtl="0" algn="l">
              <a:lnSpc>
                <a:spcPct val="116666"/>
              </a:lnSpc>
              <a:spcBef>
                <a:spcPts val="0"/>
              </a:spcBef>
              <a:spcAft>
                <a:spcPts val="0"/>
              </a:spcAft>
              <a:buNone/>
            </a:pPr>
            <a:r>
              <a:rPr lang="en-US" sz="1800">
                <a:latin typeface="Trebuchet MS"/>
                <a:ea typeface="Trebuchet MS"/>
                <a:cs typeface="Trebuchet MS"/>
                <a:sym typeface="Trebuchet MS"/>
              </a:rPr>
              <a:t>1	A. V. Omkar M Parkhi and A. Zisserman, “Deep face recognition,” Proceedings of the British Machine Vision, vol. 1, no. 3, p. 6, 2015.</a:t>
            </a:r>
            <a:endParaRPr sz="1800">
              <a:latin typeface="Trebuchet MS"/>
              <a:ea typeface="Trebuchet MS"/>
              <a:cs typeface="Trebuchet MS"/>
              <a:sym typeface="Trebuchet MS"/>
            </a:endParaRPr>
          </a:p>
          <a:p>
            <a:pPr indent="0" lvl="0" marL="12700" rtl="0" algn="l">
              <a:lnSpc>
                <a:spcPct val="113611"/>
              </a:lnSpc>
              <a:spcBef>
                <a:spcPts val="0"/>
              </a:spcBef>
              <a:spcAft>
                <a:spcPts val="0"/>
              </a:spcAft>
              <a:buNone/>
            </a:pPr>
            <a:r>
              <a:rPr lang="en-US" sz="1800">
                <a:latin typeface="Trebuchet MS"/>
                <a:ea typeface="Trebuchet MS"/>
                <a:cs typeface="Trebuchet MS"/>
                <a:sym typeface="Trebuchet MS"/>
              </a:rPr>
              <a:t>2A. Rekik, A. Ben-Hamadou, and W. Mahdi, “Human machine interaction via visual</a:t>
            </a:r>
            <a:endParaRPr sz="1800">
              <a:latin typeface="Trebuchet MS"/>
              <a:ea typeface="Trebuchet MS"/>
              <a:cs typeface="Trebuchet MS"/>
              <a:sym typeface="Trebuchet MS"/>
            </a:endParaRPr>
          </a:p>
          <a:p>
            <a:pPr indent="0" lvl="0" marL="12700" marR="133985" rtl="0" algn="l">
              <a:lnSpc>
                <a:spcPct val="100800"/>
              </a:lnSpc>
              <a:spcBef>
                <a:spcPts val="0"/>
              </a:spcBef>
              <a:spcAft>
                <a:spcPts val="0"/>
              </a:spcAft>
              <a:buNone/>
            </a:pPr>
            <a:r>
              <a:rPr lang="en-US" sz="1800">
                <a:latin typeface="Trebuchet MS"/>
                <a:ea typeface="Trebuchet MS"/>
                <a:cs typeface="Trebuchet MS"/>
                <a:sym typeface="Trebuchet MS"/>
              </a:rPr>
              <a:t>speech spotting,” in Advanced Concepts for Intelligent Vision Systems. Springer, 2015, pp. 566–574.</a:t>
            </a:r>
            <a:endParaRPr sz="1800">
              <a:latin typeface="Trebuchet MS"/>
              <a:ea typeface="Trebuchet MS"/>
              <a:cs typeface="Trebuchet MS"/>
              <a:sym typeface="Trebuchet MS"/>
            </a:endParaRPr>
          </a:p>
          <a:p>
            <a:pPr indent="0" lvl="0" marL="0" rtl="0" algn="l">
              <a:lnSpc>
                <a:spcPct val="100000"/>
              </a:lnSpc>
              <a:spcBef>
                <a:spcPts val="450"/>
              </a:spcBef>
              <a:spcAft>
                <a:spcPts val="0"/>
              </a:spcAft>
              <a:buNone/>
            </a:pPr>
            <a:r>
              <a:t/>
            </a:r>
            <a:endParaRPr sz="1800">
              <a:latin typeface="Trebuchet MS"/>
              <a:ea typeface="Trebuchet MS"/>
              <a:cs typeface="Trebuchet MS"/>
              <a:sym typeface="Trebuchet MS"/>
            </a:endParaRPr>
          </a:p>
          <a:p>
            <a:pPr indent="0" lvl="0" marL="12700" marR="395605" rtl="0" algn="l">
              <a:lnSpc>
                <a:spcPct val="116666"/>
              </a:lnSpc>
              <a:spcBef>
                <a:spcPts val="5"/>
              </a:spcBef>
              <a:spcAft>
                <a:spcPts val="0"/>
              </a:spcAft>
              <a:buNone/>
            </a:pPr>
            <a:r>
              <a:rPr lang="en-US" sz="1800">
                <a:latin typeface="Trebuchet MS"/>
                <a:ea typeface="Trebuchet MS"/>
                <a:cs typeface="Trebuchet MS"/>
                <a:sym typeface="Trebuchet MS"/>
              </a:rPr>
              <a:t>1Martn Abadi, Ashish Agarwal, Paul Barham, Eugene Brevdo, and Xiaoqiang Zheng. Tensorflow: Large-scale machine learning on heterogeneous distributed systems. 2016.</a:t>
            </a:r>
            <a:endParaRPr sz="1800">
              <a:latin typeface="Trebuchet MS"/>
              <a:ea typeface="Trebuchet MS"/>
              <a:cs typeface="Trebuchet MS"/>
              <a:sym typeface="Trebuchet MS"/>
            </a:endParaRPr>
          </a:p>
          <a:p>
            <a:pPr indent="0" lvl="0" marL="12700" marR="5080" rtl="0" algn="l">
              <a:lnSpc>
                <a:spcPct val="100899"/>
              </a:lnSpc>
              <a:spcBef>
                <a:spcPts val="1964"/>
              </a:spcBef>
              <a:spcAft>
                <a:spcPts val="0"/>
              </a:spcAft>
              <a:buNone/>
            </a:pPr>
            <a:r>
              <a:rPr lang="en-US" sz="1800">
                <a:latin typeface="Trebuchet MS"/>
                <a:ea typeface="Trebuchet MS"/>
                <a:cs typeface="Trebuchet MS"/>
                <a:sym typeface="Trebuchet MS"/>
              </a:rPr>
              <a:t>2Triantafyllos Afouras, Joon Son Chung, Andrew Senior, Oriol Vinyals, and Andrew Zisserman. Deep audio-visual speech recognition. IEEE Transactions on Pattern Analysis and Machine Intelligence, 2018.</a:t>
            </a:r>
            <a:endParaRPr sz="1800">
              <a:latin typeface="Trebuchet MS"/>
              <a:ea typeface="Trebuchet MS"/>
              <a:cs typeface="Trebuchet MS"/>
              <a:sym typeface="Trebuchet MS"/>
            </a:endParaRPr>
          </a:p>
          <a:p>
            <a:pPr indent="0" lvl="0" marL="0" rtl="0" algn="l">
              <a:lnSpc>
                <a:spcPct val="100000"/>
              </a:lnSpc>
              <a:spcBef>
                <a:spcPts val="90"/>
              </a:spcBef>
              <a:spcAft>
                <a:spcPts val="0"/>
              </a:spcAft>
              <a:buNone/>
            </a:pPr>
            <a:r>
              <a:t/>
            </a:r>
            <a:endParaRPr sz="1800">
              <a:latin typeface="Trebuchet MS"/>
              <a:ea typeface="Trebuchet MS"/>
              <a:cs typeface="Trebuchet MS"/>
              <a:sym typeface="Trebuchet MS"/>
            </a:endParaRPr>
          </a:p>
          <a:p>
            <a:pPr indent="0" lvl="0" marL="12700" marR="367030" rtl="0" algn="l">
              <a:lnSpc>
                <a:spcPct val="100800"/>
              </a:lnSpc>
              <a:spcBef>
                <a:spcPts val="0"/>
              </a:spcBef>
              <a:spcAft>
                <a:spcPts val="0"/>
              </a:spcAft>
              <a:buNone/>
            </a:pPr>
            <a:r>
              <a:rPr lang="en-US" sz="1800">
                <a:latin typeface="Trebuchet MS"/>
                <a:ea typeface="Trebuchet MS"/>
                <a:cs typeface="Trebuchet MS"/>
                <a:sym typeface="Trebuchet MS"/>
              </a:rPr>
              <a:t>3Triantafyllos Afouras, Joon Son Chung, and Andrew Zisserman. The conversation: Deep audio-visual speech enhancement. arXiv preprint arXiv:1804.04121, 2018</a:t>
            </a:r>
            <a:endParaRPr sz="1800">
              <a:latin typeface="Trebuchet MS"/>
              <a:ea typeface="Trebuchet MS"/>
              <a:cs typeface="Trebuchet MS"/>
              <a:sym typeface="Trebuchet M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9"/>
          <p:cNvSpPr txBox="1"/>
          <p:nvPr/>
        </p:nvSpPr>
        <p:spPr>
          <a:xfrm>
            <a:off x="537209" y="1082103"/>
            <a:ext cx="9330055" cy="5278755"/>
          </a:xfrm>
          <a:prstGeom prst="rect">
            <a:avLst/>
          </a:prstGeom>
          <a:noFill/>
          <a:ln>
            <a:noFill/>
          </a:ln>
        </p:spPr>
        <p:txBody>
          <a:bodyPr anchorCtr="0" anchor="t" bIns="0" lIns="0" spcFirstLastPara="1" rIns="0" wrap="square" tIns="15225">
            <a:spAutoFit/>
          </a:bodyPr>
          <a:lstStyle/>
          <a:p>
            <a:pPr indent="0" lvl="0" marL="12700" marR="970280" rtl="0" algn="l">
              <a:lnSpc>
                <a:spcPct val="99100"/>
              </a:lnSpc>
              <a:spcBef>
                <a:spcPts val="0"/>
              </a:spcBef>
              <a:spcAft>
                <a:spcPts val="0"/>
              </a:spcAft>
              <a:buNone/>
            </a:pPr>
            <a:r>
              <a:rPr lang="en-US" sz="1800">
                <a:latin typeface="Trebuchet MS"/>
                <a:ea typeface="Trebuchet MS"/>
                <a:cs typeface="Trebuchet MS"/>
                <a:sym typeface="Trebuchet MS"/>
              </a:rPr>
              <a:t>9Shaojie Bai, J Zico Kolter, and Vladlen Koltun. An empirical evaluation of generic convolutional and recurrent networks for sequence modeling. arXiv preprint arXiv:1803.01271, 2018.</a:t>
            </a:r>
            <a:endParaRPr sz="1800">
              <a:latin typeface="Trebuchet MS"/>
              <a:ea typeface="Trebuchet MS"/>
              <a:cs typeface="Trebuchet MS"/>
              <a:sym typeface="Trebuchet MS"/>
            </a:endParaRPr>
          </a:p>
          <a:p>
            <a:pPr indent="0" lvl="0" marL="0" rtl="0" algn="l">
              <a:lnSpc>
                <a:spcPct val="100000"/>
              </a:lnSpc>
              <a:spcBef>
                <a:spcPts val="15"/>
              </a:spcBef>
              <a:spcAft>
                <a:spcPts val="0"/>
              </a:spcAft>
              <a:buNone/>
            </a:pPr>
            <a:r>
              <a:t/>
            </a:r>
            <a:endParaRPr sz="1800">
              <a:latin typeface="Trebuchet MS"/>
              <a:ea typeface="Trebuchet MS"/>
              <a:cs typeface="Trebuchet MS"/>
              <a:sym typeface="Trebuchet MS"/>
            </a:endParaRPr>
          </a:p>
          <a:p>
            <a:pPr indent="0" lvl="0" marL="12700" marR="23495" rtl="0" algn="just">
              <a:lnSpc>
                <a:spcPct val="100800"/>
              </a:lnSpc>
              <a:spcBef>
                <a:spcPts val="0"/>
              </a:spcBef>
              <a:spcAft>
                <a:spcPts val="0"/>
              </a:spcAft>
              <a:buNone/>
            </a:pPr>
            <a:r>
              <a:rPr lang="en-US" sz="1800">
                <a:latin typeface="Trebuchet MS"/>
                <a:ea typeface="Trebuchet MS"/>
                <a:cs typeface="Trebuchet MS"/>
                <a:sym typeface="Trebuchet MS"/>
              </a:rPr>
              <a:t>10William Chan, Navdeep Jaitly, Quoc Le, and Oriol Vinyals. Listen, attend and spell: A neural network for large vocabulary conversational speech recognition. IEEE International Conference on Acoustics, Speech and Signal Processing (ICASSP), pages 4960–4964, 2016.</a:t>
            </a:r>
            <a:endParaRPr sz="1800">
              <a:latin typeface="Trebuchet MS"/>
              <a:ea typeface="Trebuchet MS"/>
              <a:cs typeface="Trebuchet MS"/>
              <a:sym typeface="Trebuchet MS"/>
            </a:endParaRPr>
          </a:p>
          <a:p>
            <a:pPr indent="0" lvl="0" marL="0" rtl="0" algn="l">
              <a:lnSpc>
                <a:spcPct val="100000"/>
              </a:lnSpc>
              <a:spcBef>
                <a:spcPts val="85"/>
              </a:spcBef>
              <a:spcAft>
                <a:spcPts val="0"/>
              </a:spcAft>
              <a:buNone/>
            </a:pPr>
            <a:r>
              <a:t/>
            </a:r>
            <a:endParaRPr sz="1800">
              <a:latin typeface="Trebuchet MS"/>
              <a:ea typeface="Trebuchet MS"/>
              <a:cs typeface="Trebuchet MS"/>
              <a:sym typeface="Trebuchet MS"/>
            </a:endParaRPr>
          </a:p>
          <a:p>
            <a:pPr indent="0" lvl="0" marL="12700" marR="255270" rtl="0" algn="l">
              <a:lnSpc>
                <a:spcPct val="100899"/>
              </a:lnSpc>
              <a:spcBef>
                <a:spcPts val="0"/>
              </a:spcBef>
              <a:spcAft>
                <a:spcPts val="0"/>
              </a:spcAft>
              <a:buNone/>
            </a:pPr>
            <a:r>
              <a:rPr lang="en-US" sz="1800">
                <a:latin typeface="Trebuchet MS"/>
                <a:ea typeface="Trebuchet MS"/>
                <a:cs typeface="Trebuchet MS"/>
                <a:sym typeface="Trebuchet MS"/>
              </a:rPr>
              <a:t>16Makino, T. et al. Recurrent neural network transducer for audio-visual speech recognition. In Proceedings of the IEEE Automatic Speech Recognition and Understanding Workshop, 905–912 (2019).</a:t>
            </a:r>
            <a:endParaRPr sz="1800">
              <a:latin typeface="Trebuchet MS"/>
              <a:ea typeface="Trebuchet MS"/>
              <a:cs typeface="Trebuchet MS"/>
              <a:sym typeface="Trebuchet MS"/>
            </a:endParaRPr>
          </a:p>
          <a:p>
            <a:pPr indent="0" lvl="0" marL="0" rtl="0" algn="l">
              <a:lnSpc>
                <a:spcPct val="100000"/>
              </a:lnSpc>
              <a:spcBef>
                <a:spcPts val="85"/>
              </a:spcBef>
              <a:spcAft>
                <a:spcPts val="0"/>
              </a:spcAft>
              <a:buNone/>
            </a:pPr>
            <a:r>
              <a:t/>
            </a:r>
            <a:endParaRPr sz="1800">
              <a:latin typeface="Trebuchet MS"/>
              <a:ea typeface="Trebuchet MS"/>
              <a:cs typeface="Trebuchet MS"/>
              <a:sym typeface="Trebuchet MS"/>
            </a:endParaRPr>
          </a:p>
          <a:p>
            <a:pPr indent="0" lvl="0" marL="12700" marR="5080" rtl="0" algn="l">
              <a:lnSpc>
                <a:spcPct val="100899"/>
              </a:lnSpc>
              <a:spcBef>
                <a:spcPts val="5"/>
              </a:spcBef>
              <a:spcAft>
                <a:spcPts val="0"/>
              </a:spcAft>
              <a:buNone/>
            </a:pPr>
            <a:r>
              <a:rPr lang="en-US" sz="1800">
                <a:latin typeface="Trebuchet MS"/>
                <a:ea typeface="Trebuchet MS"/>
                <a:cs typeface="Trebuchet MS"/>
                <a:sym typeface="Trebuchet MS"/>
              </a:rPr>
              <a:t>17Serdyuk, D., Braga, O. &amp; Siohan, O. Transformerbased video front-ends for audio-	visual speech recognition for single and multi-person video. In Proceedings of the 23rd Annual Conference of International Speech Communication Association, 2833–2837 (2022).</a:t>
            </a:r>
            <a:endParaRPr sz="1800">
              <a:latin typeface="Trebuchet MS"/>
              <a:ea typeface="Trebuchet MS"/>
              <a:cs typeface="Trebuchet MS"/>
              <a:sym typeface="Trebuchet MS"/>
            </a:endParaRPr>
          </a:p>
          <a:p>
            <a:pPr indent="0" lvl="0" marL="0" rtl="0" algn="l">
              <a:lnSpc>
                <a:spcPct val="100000"/>
              </a:lnSpc>
              <a:spcBef>
                <a:spcPts val="345"/>
              </a:spcBef>
              <a:spcAft>
                <a:spcPts val="0"/>
              </a:spcAft>
              <a:buNone/>
            </a:pPr>
            <a:r>
              <a:t/>
            </a:r>
            <a:endParaRPr sz="1800">
              <a:latin typeface="Trebuchet MS"/>
              <a:ea typeface="Trebuchet MS"/>
              <a:cs typeface="Trebuchet MS"/>
              <a:sym typeface="Trebuchet MS"/>
            </a:endParaRPr>
          </a:p>
          <a:p>
            <a:pPr indent="0" lvl="0" marL="12700" marR="19685" rtl="0" algn="l">
              <a:lnSpc>
                <a:spcPct val="99100"/>
              </a:lnSpc>
              <a:spcBef>
                <a:spcPts val="5"/>
              </a:spcBef>
              <a:spcAft>
                <a:spcPts val="0"/>
              </a:spcAft>
              <a:buNone/>
            </a:pPr>
            <a:r>
              <a:rPr lang="en-US" sz="1800">
                <a:latin typeface="Trebuchet MS"/>
                <a:ea typeface="Trebuchet MS"/>
                <a:cs typeface="Trebuchet MS"/>
                <a:sym typeface="Trebuchet MS"/>
              </a:rPr>
              <a:t>J. S. Chung, A. Senior, O. Vinyals, et al., “Lip reading sentences in the wild,” in Proceedings of the 30th IEEE/CVF Conference on Computer Vision and Pattern Recognition, 2017, pp. 3444–3453.</a:t>
            </a:r>
            <a:endParaRPr sz="1800">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8" name="Shape 138"/>
        <p:cNvGrpSpPr/>
        <p:nvPr/>
      </p:nvGrpSpPr>
      <p:grpSpPr>
        <a:xfrm>
          <a:off x="0" y="0"/>
          <a:ext cx="0" cy="0"/>
          <a:chOff x="0" y="0"/>
          <a:chExt cx="0" cy="0"/>
        </a:xfrm>
      </p:grpSpPr>
      <p:sp>
        <p:nvSpPr>
          <p:cNvPr id="139" name="Google Shape;139;p7"/>
          <p:cNvSpPr/>
          <p:nvPr/>
        </p:nvSpPr>
        <p:spPr>
          <a:xfrm>
            <a:off x="0" y="0"/>
            <a:ext cx="838200" cy="5667375"/>
          </a:xfrm>
          <a:custGeom>
            <a:rect b="b" l="l" r="r" t="t"/>
            <a:pathLst>
              <a:path extrusionOk="0" h="5667375" w="838200">
                <a:moveTo>
                  <a:pt x="838200" y="0"/>
                </a:moveTo>
                <a:lnTo>
                  <a:pt x="0" y="0"/>
                </a:lnTo>
                <a:lnTo>
                  <a:pt x="0" y="5667375"/>
                </a:lnTo>
                <a:lnTo>
                  <a:pt x="838200"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40" name="Google Shape;140;p7"/>
          <p:cNvSpPr/>
          <p:nvPr/>
        </p:nvSpPr>
        <p:spPr>
          <a:xfrm>
            <a:off x="11744325" y="4010025"/>
            <a:ext cx="447675" cy="2847975"/>
          </a:xfrm>
          <a:custGeom>
            <a:rect b="b" l="l" r="r" t="t"/>
            <a:pathLst>
              <a:path extrusionOk="0" h="2847975" w="447675">
                <a:moveTo>
                  <a:pt x="447675" y="0"/>
                </a:moveTo>
                <a:lnTo>
                  <a:pt x="0" y="2847975"/>
                </a:lnTo>
                <a:lnTo>
                  <a:pt x="447675" y="2847975"/>
                </a:lnTo>
                <a:lnTo>
                  <a:pt x="447675"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41" name="Google Shape;141;p7"/>
          <p:cNvSpPr/>
          <p:nvPr/>
        </p:nvSpPr>
        <p:spPr>
          <a:xfrm>
            <a:off x="1285875" y="1952625"/>
            <a:ext cx="9620250" cy="0"/>
          </a:xfrm>
          <a:custGeom>
            <a:rect b="b" l="l" r="r" t="t"/>
            <a:pathLst>
              <a:path extrusionOk="0" h="120000" w="9620250">
                <a:moveTo>
                  <a:pt x="0" y="0"/>
                </a:moveTo>
                <a:lnTo>
                  <a:pt x="9620250" y="0"/>
                </a:lnTo>
              </a:path>
            </a:pathLst>
          </a:custGeom>
          <a:noFill/>
          <a:ln cap="flat" cmpd="sng" w="19050">
            <a:solidFill>
              <a:srgbClr val="529F1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42" name="Google Shape;142;p7"/>
          <p:cNvSpPr/>
          <p:nvPr/>
        </p:nvSpPr>
        <p:spPr>
          <a:xfrm>
            <a:off x="1285875" y="3314700"/>
            <a:ext cx="9620250" cy="0"/>
          </a:xfrm>
          <a:custGeom>
            <a:rect b="b" l="l" r="r" t="t"/>
            <a:pathLst>
              <a:path extrusionOk="0" h="120000" w="9620250">
                <a:moveTo>
                  <a:pt x="0" y="0"/>
                </a:moveTo>
                <a:lnTo>
                  <a:pt x="9620250" y="0"/>
                </a:lnTo>
              </a:path>
            </a:pathLst>
          </a:custGeom>
          <a:noFill/>
          <a:ln cap="flat" cmpd="sng" w="19050">
            <a:solidFill>
              <a:srgbClr val="E6B81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43" name="Google Shape;143;p7"/>
          <p:cNvSpPr/>
          <p:nvPr/>
        </p:nvSpPr>
        <p:spPr>
          <a:xfrm>
            <a:off x="1285875" y="4676775"/>
            <a:ext cx="9620250" cy="0"/>
          </a:xfrm>
          <a:custGeom>
            <a:rect b="b" l="l" r="r" t="t"/>
            <a:pathLst>
              <a:path extrusionOk="0" h="120000" w="9620250">
                <a:moveTo>
                  <a:pt x="0" y="0"/>
                </a:moveTo>
                <a:lnTo>
                  <a:pt x="9620250" y="0"/>
                </a:lnTo>
              </a:path>
            </a:pathLst>
          </a:custGeom>
          <a:noFill/>
          <a:ln cap="flat" cmpd="sng" w="19050">
            <a:solidFill>
              <a:srgbClr val="E7661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44" name="Google Shape;144;p7"/>
          <p:cNvSpPr txBox="1"/>
          <p:nvPr/>
        </p:nvSpPr>
        <p:spPr>
          <a:xfrm>
            <a:off x="1379855" y="1980818"/>
            <a:ext cx="9382760" cy="3911600"/>
          </a:xfrm>
          <a:prstGeom prst="rect">
            <a:avLst/>
          </a:prstGeom>
          <a:noFill/>
          <a:ln>
            <a:noFill/>
          </a:ln>
        </p:spPr>
        <p:txBody>
          <a:bodyPr anchorCtr="0" anchor="t" bIns="0" lIns="0" spcFirstLastPara="1" rIns="0" wrap="square" tIns="63500">
            <a:spAutoFit/>
          </a:bodyPr>
          <a:lstStyle/>
          <a:p>
            <a:pPr indent="0" lvl="0" marL="12700" marR="266065" rtl="0" algn="l">
              <a:lnSpc>
                <a:spcPct val="88800"/>
              </a:lnSpc>
              <a:spcBef>
                <a:spcPts val="0"/>
              </a:spcBef>
              <a:spcAft>
                <a:spcPts val="0"/>
              </a:spcAft>
              <a:buNone/>
            </a:pPr>
            <a:r>
              <a:rPr lang="en-US" sz="2750">
                <a:latin typeface="Trebuchet MS"/>
                <a:ea typeface="Trebuchet MS"/>
                <a:cs typeface="Trebuchet MS"/>
                <a:sym typeface="Trebuchet MS"/>
              </a:rPr>
              <a:t>Lip reading systems can be applied for speech analysis in security scenarios when audio is corrupted or absent in videos.</a:t>
            </a:r>
            <a:endParaRPr sz="2750">
              <a:latin typeface="Trebuchet MS"/>
              <a:ea typeface="Trebuchet MS"/>
              <a:cs typeface="Trebuchet MS"/>
              <a:sym typeface="Trebuchet MS"/>
            </a:endParaRPr>
          </a:p>
          <a:p>
            <a:pPr indent="0" lvl="0" marL="12700" marR="516255" rtl="0" algn="l">
              <a:lnSpc>
                <a:spcPct val="88800"/>
              </a:lnSpc>
              <a:spcBef>
                <a:spcPts val="1875"/>
              </a:spcBef>
              <a:spcAft>
                <a:spcPts val="0"/>
              </a:spcAft>
              <a:buNone/>
            </a:pPr>
            <a:r>
              <a:rPr lang="en-US" sz="2750">
                <a:latin typeface="Trebuchet MS"/>
                <a:ea typeface="Trebuchet MS"/>
                <a:cs typeface="Trebuchet MS"/>
                <a:sym typeface="Trebuchet MS"/>
              </a:rPr>
              <a:t>Creating a computer program for accurate lip reading is difficult due to language variations and differences in diction.</a:t>
            </a:r>
            <a:endParaRPr sz="2750">
              <a:latin typeface="Trebuchet MS"/>
              <a:ea typeface="Trebuchet MS"/>
              <a:cs typeface="Trebuchet MS"/>
              <a:sym typeface="Trebuchet MS"/>
            </a:endParaRPr>
          </a:p>
          <a:p>
            <a:pPr indent="0" lvl="0" marL="12700" marR="5080" rtl="0" algn="l">
              <a:lnSpc>
                <a:spcPct val="104000"/>
              </a:lnSpc>
              <a:spcBef>
                <a:spcPts val="2120"/>
              </a:spcBef>
              <a:spcAft>
                <a:spcPts val="0"/>
              </a:spcAft>
              <a:buNone/>
            </a:pPr>
            <a:r>
              <a:rPr lang="en-US" sz="2750">
                <a:latin typeface="Trebuchet MS"/>
                <a:ea typeface="Trebuchet MS"/>
                <a:cs typeface="Trebuchet MS"/>
                <a:sym typeface="Trebuchet MS"/>
              </a:rPr>
              <a:t>The project utilizes neural networks	train andevaluate lip reading architectures, leading to a real-time lip-</a:t>
            </a:r>
            <a:endParaRPr sz="2750">
              <a:latin typeface="Trebuchet MS"/>
              <a:ea typeface="Trebuchet MS"/>
              <a:cs typeface="Trebuchet MS"/>
              <a:sym typeface="Trebuchet MS"/>
            </a:endParaRPr>
          </a:p>
          <a:p>
            <a:pPr indent="0" lvl="0" marL="12700" rtl="0" algn="l">
              <a:lnSpc>
                <a:spcPct val="105454"/>
              </a:lnSpc>
              <a:spcBef>
                <a:spcPts val="0"/>
              </a:spcBef>
              <a:spcAft>
                <a:spcPts val="0"/>
              </a:spcAft>
              <a:buNone/>
            </a:pPr>
            <a:r>
              <a:rPr lang="en-US" sz="2750">
                <a:latin typeface="Trebuchet MS"/>
                <a:ea typeface="Trebuchet MS"/>
                <a:cs typeface="Trebuchet MS"/>
                <a:sym typeface="Trebuchet MS"/>
              </a:rPr>
              <a:t>reading web application with enhanced accuracy.</a:t>
            </a:r>
            <a:endParaRPr sz="2750">
              <a:latin typeface="Trebuchet MS"/>
              <a:ea typeface="Trebuchet MS"/>
              <a:cs typeface="Trebuchet MS"/>
              <a:sym typeface="Trebuchet M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1" name="Shape 511"/>
        <p:cNvGrpSpPr/>
        <p:nvPr/>
      </p:nvGrpSpPr>
      <p:grpSpPr>
        <a:xfrm>
          <a:off x="0" y="0"/>
          <a:ext cx="0" cy="0"/>
          <a:chOff x="0" y="0"/>
          <a:chExt cx="0" cy="0"/>
        </a:xfrm>
      </p:grpSpPr>
      <p:grpSp>
        <p:nvGrpSpPr>
          <p:cNvPr id="512" name="Google Shape;512;p70"/>
          <p:cNvGrpSpPr/>
          <p:nvPr/>
        </p:nvGrpSpPr>
        <p:grpSpPr>
          <a:xfrm>
            <a:off x="7459820" y="0"/>
            <a:ext cx="4732655" cy="6858338"/>
            <a:chOff x="7459820" y="0"/>
            <a:chExt cx="4732655" cy="6858338"/>
          </a:xfrm>
        </p:grpSpPr>
        <p:sp>
          <p:nvSpPr>
            <p:cNvPr id="513" name="Google Shape;513;p70"/>
            <p:cNvSpPr/>
            <p:nvPr/>
          </p:nvSpPr>
          <p:spPr>
            <a:xfrm>
              <a:off x="7459820" y="3703658"/>
              <a:ext cx="4732655" cy="3154680"/>
            </a:xfrm>
            <a:custGeom>
              <a:rect b="b" l="l" r="r" t="t"/>
              <a:pathLst>
                <a:path extrusionOk="0" h="3154679" w="4732655">
                  <a:moveTo>
                    <a:pt x="4732179" y="0"/>
                  </a:moveTo>
                  <a:lnTo>
                    <a:pt x="0" y="315434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14" name="Google Shape;514;p70"/>
            <p:cNvSpPr/>
            <p:nvPr/>
          </p:nvSpPr>
          <p:spPr>
            <a:xfrm>
              <a:off x="9182100" y="0"/>
              <a:ext cx="3009900" cy="6858000"/>
            </a:xfrm>
            <a:custGeom>
              <a:rect b="b" l="l" r="r" t="t"/>
              <a:pathLst>
                <a:path extrusionOk="0" h="6858000" w="3009900">
                  <a:moveTo>
                    <a:pt x="3009900" y="0"/>
                  </a:moveTo>
                  <a:lnTo>
                    <a:pt x="2044446" y="0"/>
                  </a:lnTo>
                  <a:lnTo>
                    <a:pt x="0" y="6857995"/>
                  </a:lnTo>
                  <a:lnTo>
                    <a:pt x="3009900" y="6857995"/>
                  </a:lnTo>
                  <a:lnTo>
                    <a:pt x="3009900" y="0"/>
                  </a:lnTo>
                  <a:close/>
                </a:path>
              </a:pathLst>
            </a:custGeom>
            <a:solidFill>
              <a:srgbClr val="90C224">
                <a:alpha val="2980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15" name="Google Shape;515;p70"/>
            <p:cNvSpPr/>
            <p:nvPr/>
          </p:nvSpPr>
          <p:spPr>
            <a:xfrm>
              <a:off x="9601200" y="0"/>
              <a:ext cx="2590800" cy="6858000"/>
            </a:xfrm>
            <a:custGeom>
              <a:rect b="b" l="l" r="r" t="t"/>
              <a:pathLst>
                <a:path extrusionOk="0" h="6858000" w="2590800">
                  <a:moveTo>
                    <a:pt x="2590419" y="0"/>
                  </a:moveTo>
                  <a:lnTo>
                    <a:pt x="0" y="0"/>
                  </a:lnTo>
                  <a:lnTo>
                    <a:pt x="1209421" y="6857995"/>
                  </a:lnTo>
                  <a:lnTo>
                    <a:pt x="2590419" y="6857995"/>
                  </a:lnTo>
                  <a:lnTo>
                    <a:pt x="2590419" y="0"/>
                  </a:lnTo>
                  <a:close/>
                </a:path>
              </a:pathLst>
            </a:custGeom>
            <a:solidFill>
              <a:srgbClr val="90C224">
                <a:alpha val="1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16" name="Google Shape;516;p70"/>
            <p:cNvSpPr/>
            <p:nvPr/>
          </p:nvSpPr>
          <p:spPr>
            <a:xfrm>
              <a:off x="8934450" y="3048000"/>
              <a:ext cx="3257550" cy="3810000"/>
            </a:xfrm>
            <a:custGeom>
              <a:rect b="b" l="l" r="r" t="t"/>
              <a:pathLst>
                <a:path extrusionOk="0" h="3810000" w="3257550">
                  <a:moveTo>
                    <a:pt x="3257550" y="0"/>
                  </a:moveTo>
                  <a:lnTo>
                    <a:pt x="0" y="3810000"/>
                  </a:lnTo>
                  <a:lnTo>
                    <a:pt x="3257550" y="3810000"/>
                  </a:lnTo>
                  <a:lnTo>
                    <a:pt x="3257550" y="0"/>
                  </a:lnTo>
                  <a:close/>
                </a:path>
              </a:pathLst>
            </a:custGeom>
            <a:solidFill>
              <a:srgbClr val="529F1F">
                <a:alpha val="71764"/>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17" name="Google Shape;517;p70"/>
            <p:cNvSpPr/>
            <p:nvPr/>
          </p:nvSpPr>
          <p:spPr>
            <a:xfrm>
              <a:off x="9334500" y="0"/>
              <a:ext cx="2857500" cy="6858000"/>
            </a:xfrm>
            <a:custGeom>
              <a:rect b="b" l="l" r="r" t="t"/>
              <a:pathLst>
                <a:path extrusionOk="0" h="6858000" w="2857500">
                  <a:moveTo>
                    <a:pt x="2857246" y="0"/>
                  </a:moveTo>
                  <a:lnTo>
                    <a:pt x="0" y="0"/>
                  </a:lnTo>
                  <a:lnTo>
                    <a:pt x="2472817" y="6857995"/>
                  </a:lnTo>
                  <a:lnTo>
                    <a:pt x="2857246" y="6857995"/>
                  </a:lnTo>
                  <a:lnTo>
                    <a:pt x="2857246" y="0"/>
                  </a:lnTo>
                  <a:close/>
                </a:path>
              </a:pathLst>
            </a:custGeom>
            <a:solidFill>
              <a:srgbClr val="3D7817">
                <a:alpha val="6980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18" name="Google Shape;518;p70"/>
            <p:cNvSpPr/>
            <p:nvPr/>
          </p:nvSpPr>
          <p:spPr>
            <a:xfrm>
              <a:off x="10934700" y="0"/>
              <a:ext cx="1257300" cy="6858000"/>
            </a:xfrm>
            <a:custGeom>
              <a:rect b="b" l="l" r="r" t="t"/>
              <a:pathLst>
                <a:path extrusionOk="0" h="6858000" w="1257300">
                  <a:moveTo>
                    <a:pt x="1257046" y="0"/>
                  </a:moveTo>
                  <a:lnTo>
                    <a:pt x="0" y="0"/>
                  </a:lnTo>
                  <a:lnTo>
                    <a:pt x="1115695" y="6857995"/>
                  </a:lnTo>
                  <a:lnTo>
                    <a:pt x="1257046" y="6857995"/>
                  </a:lnTo>
                  <a:lnTo>
                    <a:pt x="1257046" y="0"/>
                  </a:lnTo>
                  <a:close/>
                </a:path>
              </a:pathLst>
            </a:custGeom>
            <a:solidFill>
              <a:srgbClr val="90C224">
                <a:alpha val="6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19" name="Google Shape;519;p70"/>
            <p:cNvSpPr/>
            <p:nvPr/>
          </p:nvSpPr>
          <p:spPr>
            <a:xfrm>
              <a:off x="10372725" y="3590925"/>
              <a:ext cx="1819275" cy="3267075"/>
            </a:xfrm>
            <a:custGeom>
              <a:rect b="b" l="l" r="r" t="t"/>
              <a:pathLst>
                <a:path extrusionOk="0" h="3267075" w="1819275">
                  <a:moveTo>
                    <a:pt x="1819275" y="0"/>
                  </a:moveTo>
                  <a:lnTo>
                    <a:pt x="0" y="3267075"/>
                  </a:lnTo>
                  <a:lnTo>
                    <a:pt x="1819275" y="3267075"/>
                  </a:lnTo>
                  <a:lnTo>
                    <a:pt x="1819275" y="0"/>
                  </a:lnTo>
                  <a:close/>
                </a:path>
              </a:pathLst>
            </a:custGeom>
            <a:solidFill>
              <a:srgbClr val="90C224">
                <a:alpha val="7960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520" name="Google Shape;520;p70"/>
          <p:cNvSpPr/>
          <p:nvPr/>
        </p:nvSpPr>
        <p:spPr>
          <a:xfrm>
            <a:off x="0" y="0"/>
            <a:ext cx="838200" cy="5667375"/>
          </a:xfrm>
          <a:custGeom>
            <a:rect b="b" l="l" r="r" t="t"/>
            <a:pathLst>
              <a:path extrusionOk="0" h="5667375" w="838200">
                <a:moveTo>
                  <a:pt x="838200" y="0"/>
                </a:moveTo>
                <a:lnTo>
                  <a:pt x="0" y="0"/>
                </a:lnTo>
                <a:lnTo>
                  <a:pt x="0" y="5667375"/>
                </a:lnTo>
                <a:lnTo>
                  <a:pt x="838200" y="0"/>
                </a:lnTo>
                <a:close/>
              </a:path>
            </a:pathLst>
          </a:custGeom>
          <a:solidFill>
            <a:srgbClr val="90C224">
              <a:alpha val="84705"/>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21" name="Google Shape;521;p70"/>
          <p:cNvSpPr txBox="1"/>
          <p:nvPr>
            <p:ph type="title"/>
          </p:nvPr>
        </p:nvSpPr>
        <p:spPr>
          <a:xfrm>
            <a:off x="4183379" y="2839973"/>
            <a:ext cx="4384040" cy="1033144"/>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sz="6600"/>
              <a:t>THANK YOU</a:t>
            </a:r>
            <a:endParaRPr sz="6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graphicFrame>
        <p:nvGraphicFramePr>
          <p:cNvPr id="149" name="Google Shape;149;p8"/>
          <p:cNvGraphicFramePr/>
          <p:nvPr/>
        </p:nvGraphicFramePr>
        <p:xfrm>
          <a:off x="300913" y="374650"/>
          <a:ext cx="3000000" cy="3000000"/>
        </p:xfrm>
        <a:graphic>
          <a:graphicData uri="http://schemas.openxmlformats.org/drawingml/2006/table">
            <a:tbl>
              <a:tblPr bandRow="1" firstRow="1">
                <a:noFill/>
                <a:tableStyleId>{8D087850-A038-4D16-AF0C-077F7C12058B}</a:tableStyleId>
              </a:tblPr>
              <a:tblGrid>
                <a:gridCol w="1009025"/>
                <a:gridCol w="2064375"/>
                <a:gridCol w="3954150"/>
                <a:gridCol w="1943100"/>
                <a:gridCol w="2694950"/>
              </a:tblGrid>
              <a:tr h="914400">
                <a:tc>
                  <a:txBody>
                    <a:bodyPr/>
                    <a:lstStyle/>
                    <a:p>
                      <a:pPr indent="0" lvl="0" marL="95250" marR="0" rtl="0" algn="l">
                        <a:lnSpc>
                          <a:spcPct val="100000"/>
                        </a:lnSpc>
                        <a:spcBef>
                          <a:spcPts val="0"/>
                        </a:spcBef>
                        <a:spcAft>
                          <a:spcPts val="0"/>
                        </a:spcAft>
                        <a:buNone/>
                      </a:pPr>
                      <a:r>
                        <a:rPr lang="en-US" sz="1550" u="none" cap="none" strike="noStrike">
                          <a:solidFill>
                            <a:srgbClr val="FFFFFF"/>
                          </a:solidFill>
                          <a:latin typeface="Trebuchet MS"/>
                          <a:ea typeface="Trebuchet MS"/>
                          <a:cs typeface="Trebuchet MS"/>
                          <a:sym typeface="Trebuchet MS"/>
                        </a:rPr>
                        <a:t>TITLE</a:t>
                      </a:r>
                      <a:endParaRPr sz="1550" u="none" cap="none" strike="noStrike">
                        <a:latin typeface="Trebuchet MS"/>
                        <a:ea typeface="Trebuchet MS"/>
                        <a:cs typeface="Trebuchet MS"/>
                        <a:sym typeface="Trebuchet MS"/>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95885" marR="0" rtl="0" algn="l">
                        <a:lnSpc>
                          <a:spcPct val="100000"/>
                        </a:lnSpc>
                        <a:spcBef>
                          <a:spcPts val="0"/>
                        </a:spcBef>
                        <a:spcAft>
                          <a:spcPts val="0"/>
                        </a:spcAft>
                        <a:buNone/>
                      </a:pPr>
                      <a:r>
                        <a:rPr lang="en-US" sz="1550" u="none" cap="none" strike="noStrike">
                          <a:solidFill>
                            <a:srgbClr val="FFFFFF"/>
                          </a:solidFill>
                          <a:latin typeface="Trebuchet MS"/>
                          <a:ea typeface="Trebuchet MS"/>
                          <a:cs typeface="Trebuchet MS"/>
                          <a:sym typeface="Trebuchet MS"/>
                        </a:rPr>
                        <a:t>OBJECTIVES</a:t>
                      </a:r>
                      <a:endParaRPr sz="1550" u="none" cap="none" strike="noStrike">
                        <a:latin typeface="Trebuchet MS"/>
                        <a:ea typeface="Trebuchet MS"/>
                        <a:cs typeface="Trebuchet MS"/>
                        <a:sym typeface="Trebuchet MS"/>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97790" marR="0" rtl="0" algn="l">
                        <a:lnSpc>
                          <a:spcPct val="100000"/>
                        </a:lnSpc>
                        <a:spcBef>
                          <a:spcPts val="0"/>
                        </a:spcBef>
                        <a:spcAft>
                          <a:spcPts val="0"/>
                        </a:spcAft>
                        <a:buNone/>
                      </a:pPr>
                      <a:r>
                        <a:rPr lang="en-US" sz="1550" u="none" cap="none" strike="noStrike">
                          <a:solidFill>
                            <a:srgbClr val="FFFFFF"/>
                          </a:solidFill>
                          <a:latin typeface="Trebuchet MS"/>
                          <a:ea typeface="Trebuchet MS"/>
                          <a:cs typeface="Trebuchet MS"/>
                          <a:sym typeface="Trebuchet MS"/>
                        </a:rPr>
                        <a:t>METHODOLOGY/INFERENCES</a:t>
                      </a:r>
                      <a:endParaRPr sz="1550" u="none" cap="none" strike="noStrike">
                        <a:latin typeface="Trebuchet MS"/>
                        <a:ea typeface="Trebuchet MS"/>
                        <a:cs typeface="Trebuchet MS"/>
                        <a:sym typeface="Trebuchet MS"/>
                      </a:endParaRPr>
                    </a:p>
                  </a:txBody>
                  <a:tcPr marT="196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100330" marR="0" rtl="0" algn="l">
                        <a:lnSpc>
                          <a:spcPct val="100000"/>
                        </a:lnSpc>
                        <a:spcBef>
                          <a:spcPts val="0"/>
                        </a:spcBef>
                        <a:spcAft>
                          <a:spcPts val="0"/>
                        </a:spcAft>
                        <a:buNone/>
                      </a:pPr>
                      <a:r>
                        <a:rPr lang="en-US" sz="1550" u="none" cap="none" strike="noStrike">
                          <a:solidFill>
                            <a:srgbClr val="FFFFFF"/>
                          </a:solidFill>
                          <a:latin typeface="Trebuchet MS"/>
                          <a:ea typeface="Trebuchet MS"/>
                          <a:cs typeface="Trebuchet MS"/>
                          <a:sym typeface="Trebuchet MS"/>
                        </a:rPr>
                        <a:t>PROS/CONS</a:t>
                      </a:r>
                      <a:endParaRPr sz="1550" u="none" cap="none" strike="noStrike">
                        <a:latin typeface="Trebuchet MS"/>
                        <a:ea typeface="Trebuchet MS"/>
                        <a:cs typeface="Trebuchet MS"/>
                        <a:sym typeface="Trebuchet MS"/>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102235" marR="0" rtl="0" algn="l">
                        <a:lnSpc>
                          <a:spcPct val="100000"/>
                        </a:lnSpc>
                        <a:spcBef>
                          <a:spcPts val="0"/>
                        </a:spcBef>
                        <a:spcAft>
                          <a:spcPts val="0"/>
                        </a:spcAft>
                        <a:buNone/>
                      </a:pPr>
                      <a:r>
                        <a:rPr lang="en-US" sz="1550" u="none" cap="none" strike="noStrike">
                          <a:solidFill>
                            <a:srgbClr val="FFFFFF"/>
                          </a:solidFill>
                          <a:latin typeface="Trebuchet MS"/>
                          <a:ea typeface="Trebuchet MS"/>
                          <a:cs typeface="Trebuchet MS"/>
                          <a:sym typeface="Trebuchet MS"/>
                        </a:rPr>
                        <a:t>CONCLUSIONS</a:t>
                      </a:r>
                      <a:endParaRPr sz="1550" u="none" cap="none" strike="noStrike">
                        <a:latin typeface="Trebuchet MS"/>
                        <a:ea typeface="Trebuchet MS"/>
                        <a:cs typeface="Trebuchet MS"/>
                        <a:sym typeface="Trebuchet MS"/>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r>
              <a:tr h="5424175">
                <a:tc>
                  <a:txBody>
                    <a:bodyPr/>
                    <a:lstStyle/>
                    <a:p>
                      <a:pPr indent="0" lvl="0" marL="95250" marR="63500" rtl="0" algn="l">
                        <a:lnSpc>
                          <a:spcPct val="103400"/>
                        </a:lnSpc>
                        <a:spcBef>
                          <a:spcPts val="0"/>
                        </a:spcBef>
                        <a:spcAft>
                          <a:spcPts val="0"/>
                        </a:spcAft>
                        <a:buNone/>
                      </a:pPr>
                      <a:r>
                        <a:rPr lang="en-US" sz="1550" u="none" cap="none" strike="noStrike">
                          <a:latin typeface="Trebuchet MS"/>
                          <a:ea typeface="Trebuchet MS"/>
                          <a:cs typeface="Trebuchet MS"/>
                          <a:sym typeface="Trebuchet MS"/>
                        </a:rPr>
                        <a:t>Lip readi ng	sente nces	usi ng deep learning with only</a:t>
                      </a:r>
                      <a:endParaRPr sz="1550" u="none" cap="none" strike="noStrike">
                        <a:latin typeface="Trebuchet MS"/>
                        <a:ea typeface="Trebuchet MS"/>
                        <a:cs typeface="Trebuchet MS"/>
                        <a:sym typeface="Trebuchet MS"/>
                      </a:endParaRPr>
                    </a:p>
                    <a:p>
                      <a:pPr indent="133350" lvl="0" marL="95250" marR="41910" rtl="0" algn="l">
                        <a:lnSpc>
                          <a:spcPct val="125806"/>
                        </a:lnSpc>
                        <a:spcBef>
                          <a:spcPts val="10"/>
                        </a:spcBef>
                        <a:spcAft>
                          <a:spcPts val="0"/>
                        </a:spcAft>
                        <a:buNone/>
                      </a:pPr>
                      <a:r>
                        <a:rPr lang="en-US" sz="1550" u="none" cap="none" strike="noStrike">
                          <a:latin typeface="Trebuchet MS"/>
                          <a:ea typeface="Trebuchet MS"/>
                          <a:cs typeface="Trebuchet MS"/>
                          <a:sym typeface="Trebuchet MS"/>
                        </a:rPr>
                        <a:t>visual c ues(2020)</a:t>
                      </a:r>
                      <a:endParaRPr sz="1550" u="none" cap="none" strike="noStrike">
                        <a:latin typeface="Trebuchet MS"/>
                        <a:ea typeface="Trebuchet MS"/>
                        <a:cs typeface="Trebuchet MS"/>
                        <a:sym typeface="Trebuchet MS"/>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254634" lvl="0" marL="350520" marR="309245" rtl="0" algn="l">
                        <a:lnSpc>
                          <a:spcPct val="103000"/>
                        </a:lnSpc>
                        <a:spcBef>
                          <a:spcPts val="0"/>
                        </a:spcBef>
                        <a:spcAft>
                          <a:spcPts val="0"/>
                        </a:spcAft>
                        <a:buSzPts val="1550"/>
                        <a:buFont typeface="Trebuchet MS"/>
                        <a:buAutoNum type="arabicPeriod"/>
                      </a:pPr>
                      <a:r>
                        <a:rPr lang="en-US" sz="1550" u="none" cap="none" strike="noStrike">
                          <a:latin typeface="Trebuchet MS"/>
                          <a:ea typeface="Trebuchet MS"/>
                          <a:cs typeface="Trebuchet MS"/>
                          <a:sym typeface="Trebuchet MS"/>
                        </a:rPr>
                        <a:t>improve the accuracy of lip reading sentences</a:t>
                      </a:r>
                      <a:endParaRPr sz="1550" u="none" cap="none" strike="noStrike">
                        <a:latin typeface="Trebuchet MS"/>
                        <a:ea typeface="Trebuchet MS"/>
                        <a:cs typeface="Trebuchet MS"/>
                        <a:sym typeface="Trebuchet MS"/>
                      </a:endParaRPr>
                    </a:p>
                    <a:p>
                      <a:pPr indent="-98425" lvl="0" marL="95885" marR="85090" rtl="0" algn="l">
                        <a:lnSpc>
                          <a:spcPct val="103000"/>
                        </a:lnSpc>
                        <a:spcBef>
                          <a:spcPts val="335"/>
                        </a:spcBef>
                        <a:spcAft>
                          <a:spcPts val="0"/>
                        </a:spcAft>
                        <a:buSzPts val="1550"/>
                        <a:buFont typeface="Trebuchet MS"/>
                        <a:buAutoNum type="arabicPeriod"/>
                      </a:pPr>
                      <a:r>
                        <a:rPr lang="en-US" sz="1550" u="none" cap="none" strike="noStrike">
                          <a:latin typeface="Trebuchet MS"/>
                          <a:ea typeface="Trebuchet MS"/>
                          <a:cs typeface="Trebuchet MS"/>
                          <a:sym typeface="Trebuchet MS"/>
                        </a:rPr>
                        <a:t>	address the limitations  of word- based approaches,</a:t>
                      </a:r>
                      <a:endParaRPr sz="1550" u="none" cap="none" strike="noStrike">
                        <a:latin typeface="Trebuchet MS"/>
                        <a:ea typeface="Trebuchet MS"/>
                        <a:cs typeface="Trebuchet MS"/>
                        <a:sym typeface="Trebuchet MS"/>
                      </a:endParaRPr>
                    </a:p>
                    <a:p>
                      <a:pPr indent="-98425" lvl="0" marL="95885" marR="275590" rtl="0" algn="l">
                        <a:lnSpc>
                          <a:spcPct val="103699"/>
                        </a:lnSpc>
                        <a:spcBef>
                          <a:spcPts val="250"/>
                        </a:spcBef>
                        <a:spcAft>
                          <a:spcPts val="0"/>
                        </a:spcAft>
                        <a:buSzPts val="1550"/>
                        <a:buFont typeface="Trebuchet MS"/>
                        <a:buAutoNum type="arabicPeriod"/>
                      </a:pPr>
                      <a:r>
                        <a:rPr lang="en-US" sz="1550" u="none" cap="none" strike="noStrike">
                          <a:latin typeface="Trebuchet MS"/>
                          <a:ea typeface="Trebuchet MS"/>
                          <a:cs typeface="Trebuchet MS"/>
                          <a:sym typeface="Trebuchet MS"/>
                        </a:rPr>
                        <a:t>	optimize  the models to cover a wide range of vocabulary.</a:t>
                      </a:r>
                      <a:endParaRPr sz="1550" u="none" cap="none" strike="noStrike">
                        <a:latin typeface="Trebuchet MS"/>
                        <a:ea typeface="Trebuchet MS"/>
                        <a:cs typeface="Trebuchet MS"/>
                        <a:sym typeface="Trebuchet MS"/>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97790" marR="488950" rtl="0" algn="just">
                        <a:lnSpc>
                          <a:spcPct val="105000"/>
                        </a:lnSpc>
                        <a:spcBef>
                          <a:spcPts val="0"/>
                        </a:spcBef>
                        <a:spcAft>
                          <a:spcPts val="0"/>
                        </a:spcAft>
                        <a:buNone/>
                      </a:pPr>
                      <a:r>
                        <a:rPr lang="en-US" sz="1550" u="none" cap="none" strike="noStrike">
                          <a:latin typeface="Trebuchet MS"/>
                          <a:ea typeface="Trebuchet MS"/>
                          <a:cs typeface="Trebuchet MS"/>
                          <a:sym typeface="Trebuchet MS"/>
                        </a:rPr>
                        <a:t>Classification Using Visemes</a:t>
                      </a:r>
                      <a:r>
                        <a:rPr lang="en-US" sz="1550" u="none" cap="none" strike="noStrike">
                          <a:solidFill>
                            <a:srgbClr val="374151"/>
                          </a:solidFill>
                          <a:latin typeface="Trebuchet MS"/>
                          <a:ea typeface="Trebuchet MS"/>
                          <a:cs typeface="Trebuchet MS"/>
                          <a:sym typeface="Trebuchet MS"/>
                        </a:rPr>
                        <a:t>: .  Visem es are distinct</a:t>
                      </a:r>
                      <a:endParaRPr sz="1550" u="none" cap="none" strike="noStrike">
                        <a:latin typeface="Trebuchet MS"/>
                        <a:ea typeface="Trebuchet MS"/>
                        <a:cs typeface="Trebuchet MS"/>
                        <a:sym typeface="Trebuchet MS"/>
                      </a:endParaRPr>
                    </a:p>
                    <a:p>
                      <a:pPr indent="0" lvl="0" marL="97790" marR="450850" rtl="0" algn="just">
                        <a:lnSpc>
                          <a:spcPct val="106300"/>
                        </a:lnSpc>
                        <a:spcBef>
                          <a:spcPts val="55"/>
                        </a:spcBef>
                        <a:spcAft>
                          <a:spcPts val="0"/>
                        </a:spcAft>
                        <a:buNone/>
                      </a:pPr>
                      <a:r>
                        <a:rPr lang="en-US" sz="1550" u="none" cap="none" strike="noStrike">
                          <a:solidFill>
                            <a:srgbClr val="374151"/>
                          </a:solidFill>
                          <a:latin typeface="Trebuchet MS"/>
                          <a:ea typeface="Trebuchet MS"/>
                          <a:cs typeface="Trebuchet MS"/>
                          <a:sym typeface="Trebuchet MS"/>
                        </a:rPr>
                        <a:t>lip movements  that correspond to sp eech sounds. This reduces the numbe r of classes compared to using words or ASCII characters.</a:t>
                      </a:r>
                      <a:endParaRPr sz="1550" u="none" cap="none" strike="noStrike">
                        <a:latin typeface="Trebuchet MS"/>
                        <a:ea typeface="Trebuchet MS"/>
                        <a:cs typeface="Trebuchet MS"/>
                        <a:sym typeface="Trebuchet MS"/>
                      </a:endParaRPr>
                    </a:p>
                    <a:p>
                      <a:pPr indent="0" lvl="0" marL="97790" marR="260350" rtl="0" algn="l">
                        <a:lnSpc>
                          <a:spcPct val="130967"/>
                        </a:lnSpc>
                        <a:spcBef>
                          <a:spcPts val="15"/>
                        </a:spcBef>
                        <a:spcAft>
                          <a:spcPts val="0"/>
                        </a:spcAft>
                        <a:buNone/>
                      </a:pPr>
                      <a:r>
                        <a:rPr lang="en-US" sz="1550" u="none" cap="none" strike="noStrike">
                          <a:latin typeface="Trebuchet MS"/>
                          <a:ea typeface="Trebuchet MS"/>
                          <a:cs typeface="Trebuchet MS"/>
                          <a:sym typeface="Trebuchet MS"/>
                        </a:rPr>
                        <a:t>Specially Designed Deep Learning	Mode l</a:t>
                      </a:r>
                      <a:r>
                        <a:rPr lang="en-US" sz="1550" u="none" cap="none" strike="noStrike">
                          <a:solidFill>
                            <a:srgbClr val="374151"/>
                          </a:solidFill>
                          <a:latin typeface="Trebuchet MS"/>
                          <a:ea typeface="Trebuchet MS"/>
                          <a:cs typeface="Trebuchet MS"/>
                          <a:sym typeface="Trebuchet MS"/>
                        </a:rPr>
                        <a:t>: They develop a deep learning</a:t>
                      </a:r>
                      <a:endParaRPr sz="1550" u="none" cap="none" strike="noStrike">
                        <a:latin typeface="Trebuchet MS"/>
                        <a:ea typeface="Trebuchet MS"/>
                        <a:cs typeface="Trebuchet MS"/>
                        <a:sym typeface="Trebuchet MS"/>
                      </a:endParaRPr>
                    </a:p>
                    <a:p>
                      <a:pPr indent="0" lvl="0" marL="97790" marR="800100" rtl="0" algn="l">
                        <a:lnSpc>
                          <a:spcPct val="105000"/>
                        </a:lnSpc>
                        <a:spcBef>
                          <a:spcPts val="55"/>
                        </a:spcBef>
                        <a:spcAft>
                          <a:spcPts val="0"/>
                        </a:spcAft>
                        <a:buNone/>
                      </a:pPr>
                      <a:r>
                        <a:rPr lang="en-US" sz="1550" u="none" cap="none" strike="noStrike">
                          <a:solidFill>
                            <a:srgbClr val="374151"/>
                          </a:solidFill>
                          <a:latin typeface="Trebuchet MS"/>
                          <a:ea typeface="Trebuchet MS"/>
                          <a:cs typeface="Trebuchet MS"/>
                          <a:sym typeface="Trebuchet MS"/>
                        </a:rPr>
                        <a:t>model specifically designed for cl assifying visemes.</a:t>
                      </a:r>
                      <a:endParaRPr sz="1550" u="none" cap="none" strike="noStrike">
                        <a:latin typeface="Trebuchet MS"/>
                        <a:ea typeface="Trebuchet MS"/>
                        <a:cs typeface="Trebuchet MS"/>
                        <a:sym typeface="Trebuchet MS"/>
                      </a:endParaRPr>
                    </a:p>
                    <a:p>
                      <a:pPr indent="0" lvl="0" marL="97790" marR="0" rtl="0" algn="l">
                        <a:lnSpc>
                          <a:spcPct val="116129"/>
                        </a:lnSpc>
                        <a:spcBef>
                          <a:spcPts val="0"/>
                        </a:spcBef>
                        <a:spcAft>
                          <a:spcPts val="0"/>
                        </a:spcAft>
                        <a:buNone/>
                      </a:pPr>
                      <a:r>
                        <a:rPr lang="en-US" sz="1550" u="none" cap="none" strike="noStrike">
                          <a:latin typeface="Trebuchet MS"/>
                          <a:ea typeface="Trebuchet MS"/>
                          <a:cs typeface="Trebuchet MS"/>
                          <a:sym typeface="Trebuchet MS"/>
                        </a:rPr>
                        <a:t>Conversion to Recognized Words</a:t>
                      </a:r>
                      <a:r>
                        <a:rPr lang="en-US" sz="1550" u="none" cap="none" strike="noStrike">
                          <a:solidFill>
                            <a:srgbClr val="374151"/>
                          </a:solidFill>
                          <a:latin typeface="Trebuchet MS"/>
                          <a:ea typeface="Trebuchet MS"/>
                          <a:cs typeface="Trebuchet MS"/>
                          <a:sym typeface="Trebuchet MS"/>
                        </a:rPr>
                        <a:t>: After</a:t>
                      </a:r>
                      <a:endParaRPr sz="1550" u="none" cap="none" strike="noStrike">
                        <a:latin typeface="Trebuchet MS"/>
                        <a:ea typeface="Trebuchet MS"/>
                        <a:cs typeface="Trebuchet MS"/>
                        <a:sym typeface="Trebuchet MS"/>
                      </a:endParaRPr>
                    </a:p>
                    <a:p>
                      <a:pPr indent="0" lvl="0" marL="97790" marR="0" rtl="0" algn="l">
                        <a:lnSpc>
                          <a:spcPct val="100000"/>
                        </a:lnSpc>
                        <a:spcBef>
                          <a:spcPts val="95"/>
                        </a:spcBef>
                        <a:spcAft>
                          <a:spcPts val="0"/>
                        </a:spcAft>
                        <a:buNone/>
                      </a:pPr>
                      <a:r>
                        <a:rPr lang="en-US" sz="1550" u="none" cap="none" strike="noStrike">
                          <a:solidFill>
                            <a:srgbClr val="374151"/>
                          </a:solidFill>
                          <a:latin typeface="Trebuchet MS"/>
                          <a:ea typeface="Trebuchet MS"/>
                          <a:cs typeface="Trebuchet MS"/>
                          <a:sym typeface="Trebuchet MS"/>
                        </a:rPr>
                        <a:t>classifying visemes, a conversion</a:t>
                      </a:r>
                      <a:endParaRPr sz="1550" u="none" cap="none" strike="noStrike">
                        <a:latin typeface="Trebuchet MS"/>
                        <a:ea typeface="Trebuchet MS"/>
                        <a:cs typeface="Trebuchet MS"/>
                        <a:sym typeface="Trebuchet MS"/>
                      </a:endParaRPr>
                    </a:p>
                    <a:p>
                      <a:pPr indent="0" lvl="0" marL="97790" marR="0" rtl="0" algn="l">
                        <a:lnSpc>
                          <a:spcPct val="100000"/>
                        </a:lnSpc>
                        <a:spcBef>
                          <a:spcPts val="90"/>
                        </a:spcBef>
                        <a:spcAft>
                          <a:spcPts val="0"/>
                        </a:spcAft>
                        <a:buNone/>
                      </a:pPr>
                      <a:r>
                        <a:rPr lang="en-US" sz="1550" u="none" cap="none" strike="noStrike">
                          <a:solidFill>
                            <a:srgbClr val="374151"/>
                          </a:solidFill>
                          <a:latin typeface="Trebuchet MS"/>
                          <a:ea typeface="Trebuchet MS"/>
                          <a:cs typeface="Trebuchet MS"/>
                          <a:sym typeface="Trebuchet MS"/>
                        </a:rPr>
                        <a:t>process is employed to map	recognized v</a:t>
                      </a:r>
                      <a:endParaRPr sz="1550" u="none" cap="none" strike="noStrike">
                        <a:latin typeface="Trebuchet MS"/>
                        <a:ea typeface="Trebuchet MS"/>
                        <a:cs typeface="Trebuchet MS"/>
                        <a:sym typeface="Trebuchet MS"/>
                      </a:endParaRPr>
                    </a:p>
                    <a:p>
                      <a:pPr indent="0" lvl="0" marL="97790" marR="99695" rtl="0" algn="l">
                        <a:lnSpc>
                          <a:spcPct val="107000"/>
                        </a:lnSpc>
                        <a:spcBef>
                          <a:spcPts val="35"/>
                        </a:spcBef>
                        <a:spcAft>
                          <a:spcPts val="0"/>
                        </a:spcAft>
                        <a:buNone/>
                      </a:pPr>
                      <a:r>
                        <a:rPr lang="en-US" sz="1550" u="none" cap="none" strike="noStrike">
                          <a:solidFill>
                            <a:srgbClr val="374151"/>
                          </a:solidFill>
                          <a:latin typeface="Trebuchet MS"/>
                          <a:ea typeface="Trebuchet MS"/>
                          <a:cs typeface="Trebuchet MS"/>
                          <a:sym typeface="Trebuchet MS"/>
                        </a:rPr>
                        <a:t>isemes to possible words. This conversio n involves perplexity  analysis, a techniq ue used to determine the likelihood of di fferent  word sequences given the observ ed  visemes.</a:t>
                      </a:r>
                      <a:endParaRPr sz="1550" u="none" cap="none" strike="noStrike">
                        <a:latin typeface="Trebuchet MS"/>
                        <a:ea typeface="Trebuchet MS"/>
                        <a:cs typeface="Trebuchet MS"/>
                        <a:sym typeface="Trebuchet MS"/>
                      </a:endParaRPr>
                    </a:p>
                  </a:txBody>
                  <a:tcPr marT="26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100330" marR="0" rtl="0" algn="l">
                        <a:lnSpc>
                          <a:spcPct val="100000"/>
                        </a:lnSpc>
                        <a:spcBef>
                          <a:spcPts val="0"/>
                        </a:spcBef>
                        <a:spcAft>
                          <a:spcPts val="0"/>
                        </a:spcAft>
                        <a:buNone/>
                      </a:pPr>
                      <a:r>
                        <a:rPr lang="en-US" sz="1550" u="none" cap="none" strike="noStrike">
                          <a:latin typeface="Trebuchet MS"/>
                          <a:ea typeface="Trebuchet MS"/>
                          <a:cs typeface="Trebuchet MS"/>
                          <a:sym typeface="Trebuchet MS"/>
                        </a:rPr>
                        <a:t>Pros:</a:t>
                      </a:r>
                      <a:r>
                        <a:rPr lang="en-US" sz="1550" u="none" cap="none" strike="noStrike">
                          <a:solidFill>
                            <a:srgbClr val="374151"/>
                          </a:solidFill>
                          <a:latin typeface="Trebuchet MS"/>
                          <a:ea typeface="Trebuchet MS"/>
                          <a:cs typeface="Trebuchet MS"/>
                          <a:sym typeface="Trebuchet MS"/>
                        </a:rPr>
                        <a:t>Viseme-</a:t>
                      </a:r>
                      <a:endParaRPr sz="1550" u="none" cap="none" strike="noStrike">
                        <a:latin typeface="Trebuchet MS"/>
                        <a:ea typeface="Trebuchet MS"/>
                        <a:cs typeface="Trebuchet MS"/>
                        <a:sym typeface="Trebuchet MS"/>
                      </a:endParaRPr>
                    </a:p>
                    <a:p>
                      <a:pPr indent="0" lvl="0" marL="100330" marR="0" rtl="0" algn="l">
                        <a:lnSpc>
                          <a:spcPct val="100000"/>
                        </a:lnSpc>
                        <a:spcBef>
                          <a:spcPts val="20"/>
                        </a:spcBef>
                        <a:spcAft>
                          <a:spcPts val="0"/>
                        </a:spcAft>
                        <a:buNone/>
                      </a:pPr>
                      <a:r>
                        <a:rPr lang="en-US" sz="1550" u="none" cap="none" strike="noStrike">
                          <a:solidFill>
                            <a:srgbClr val="374151"/>
                          </a:solidFill>
                          <a:latin typeface="Trebuchet MS"/>
                          <a:ea typeface="Trebuchet MS"/>
                          <a:cs typeface="Trebuchet MS"/>
                          <a:sym typeface="Trebuchet MS"/>
                        </a:rPr>
                        <a:t>based lip reading d</a:t>
                      </a:r>
                      <a:endParaRPr sz="1550" u="none" cap="none" strike="noStrike">
                        <a:latin typeface="Trebuchet MS"/>
                        <a:ea typeface="Trebuchet MS"/>
                        <a:cs typeface="Trebuchet MS"/>
                        <a:sym typeface="Trebuchet MS"/>
                      </a:endParaRPr>
                    </a:p>
                    <a:p>
                      <a:pPr indent="-123825" lvl="0" marL="224154" marR="130810" rtl="0" algn="l">
                        <a:lnSpc>
                          <a:spcPct val="100899"/>
                        </a:lnSpc>
                        <a:spcBef>
                          <a:spcPts val="75"/>
                        </a:spcBef>
                        <a:spcAft>
                          <a:spcPts val="0"/>
                        </a:spcAft>
                        <a:buNone/>
                      </a:pPr>
                      <a:r>
                        <a:rPr lang="en-US" sz="1550" u="none" cap="none" strike="noStrike">
                          <a:solidFill>
                            <a:srgbClr val="374151"/>
                          </a:solidFill>
                          <a:latin typeface="Trebuchet MS"/>
                          <a:ea typeface="Trebuchet MS"/>
                          <a:cs typeface="Trebuchet MS"/>
                          <a:sym typeface="Trebuchet MS"/>
                        </a:rPr>
                        <a:t>oesn't require pre- trained lexicons,</a:t>
                      </a:r>
                      <a:endParaRPr sz="1550" u="none" cap="none" strike="noStrike">
                        <a:latin typeface="Trebuchet MS"/>
                        <a:ea typeface="Trebuchet MS"/>
                        <a:cs typeface="Trebuchet MS"/>
                        <a:sym typeface="Trebuchet MS"/>
                      </a:endParaRPr>
                    </a:p>
                    <a:p>
                      <a:pPr indent="0" lvl="0" marL="0" marR="0" rtl="0" algn="l">
                        <a:lnSpc>
                          <a:spcPct val="100000"/>
                        </a:lnSpc>
                        <a:spcBef>
                          <a:spcPts val="260"/>
                        </a:spcBef>
                        <a:spcAft>
                          <a:spcPts val="0"/>
                        </a:spcAft>
                        <a:buNone/>
                      </a:pPr>
                      <a:r>
                        <a:t/>
                      </a:r>
                      <a:endParaRPr sz="1550" u="none" cap="none" strike="noStrike">
                        <a:latin typeface="Times New Roman"/>
                        <a:ea typeface="Times New Roman"/>
                        <a:cs typeface="Times New Roman"/>
                        <a:sym typeface="Times New Roman"/>
                      </a:endParaRPr>
                    </a:p>
                    <a:p>
                      <a:pPr indent="0" lvl="0" marL="100330" marR="0" rtl="0" algn="l">
                        <a:lnSpc>
                          <a:spcPct val="100000"/>
                        </a:lnSpc>
                        <a:spcBef>
                          <a:spcPts val="0"/>
                        </a:spcBef>
                        <a:spcAft>
                          <a:spcPts val="0"/>
                        </a:spcAft>
                        <a:buNone/>
                      </a:pPr>
                      <a:r>
                        <a:rPr lang="en-US" sz="1550" u="none" cap="none" strike="noStrike">
                          <a:latin typeface="Trebuchet MS"/>
                          <a:ea typeface="Trebuchet MS"/>
                          <a:cs typeface="Trebuchet MS"/>
                          <a:sym typeface="Trebuchet MS"/>
                        </a:rPr>
                        <a:t>Cons:</a:t>
                      </a:r>
                      <a:endParaRPr sz="1550" u="none" cap="none" strike="noStrike">
                        <a:latin typeface="Trebuchet MS"/>
                        <a:ea typeface="Trebuchet MS"/>
                        <a:cs typeface="Trebuchet MS"/>
                        <a:sym typeface="Trebuchet MS"/>
                      </a:endParaRPr>
                    </a:p>
                    <a:p>
                      <a:pPr indent="57149" lvl="0" marL="100330" marR="309245" rtl="0" algn="just">
                        <a:lnSpc>
                          <a:spcPct val="106300"/>
                        </a:lnSpc>
                        <a:spcBef>
                          <a:spcPts val="1780"/>
                        </a:spcBef>
                        <a:spcAft>
                          <a:spcPts val="0"/>
                        </a:spcAft>
                        <a:buNone/>
                      </a:pPr>
                      <a:r>
                        <a:rPr lang="en-US" sz="1550" u="none" cap="none" strike="noStrike">
                          <a:solidFill>
                            <a:srgbClr val="374151"/>
                          </a:solidFill>
                          <a:latin typeface="Trebuchet MS"/>
                          <a:ea typeface="Trebuchet MS"/>
                          <a:cs typeface="Trebuchet MS"/>
                          <a:sym typeface="Trebuchet MS"/>
                        </a:rPr>
                        <a:t>Visemes tend to have shorter du rations than  wo rds</a:t>
                      </a:r>
                      <a:endParaRPr sz="1550" u="none" cap="none" strike="noStrike">
                        <a:latin typeface="Trebuchet MS"/>
                        <a:ea typeface="Trebuchet MS"/>
                        <a:cs typeface="Trebuchet MS"/>
                        <a:sym typeface="Trebuchet MS"/>
                      </a:endParaRPr>
                    </a:p>
                    <a:p>
                      <a:pPr indent="0" lvl="0" marL="100330" marR="0" rtl="0" algn="l">
                        <a:lnSpc>
                          <a:spcPct val="100000"/>
                        </a:lnSpc>
                        <a:spcBef>
                          <a:spcPts val="95"/>
                        </a:spcBef>
                        <a:spcAft>
                          <a:spcPts val="0"/>
                        </a:spcAft>
                        <a:buNone/>
                      </a:pPr>
                      <a:r>
                        <a:rPr lang="en-US" sz="1550" u="none" cap="none" strike="noStrike">
                          <a:solidFill>
                            <a:srgbClr val="374151"/>
                          </a:solidFill>
                          <a:latin typeface="Trebuchet MS"/>
                          <a:ea typeface="Trebuchet MS"/>
                          <a:cs typeface="Trebuchet MS"/>
                          <a:sym typeface="Trebuchet MS"/>
                        </a:rPr>
                        <a:t>need to	perform</a:t>
                      </a:r>
                      <a:endParaRPr sz="1550" u="none" cap="none" strike="noStrike">
                        <a:latin typeface="Trebuchet MS"/>
                        <a:ea typeface="Trebuchet MS"/>
                        <a:cs typeface="Trebuchet MS"/>
                        <a:sym typeface="Trebuchet MS"/>
                      </a:endParaRPr>
                    </a:p>
                    <a:p>
                      <a:pPr indent="0" lvl="0" marL="167005" marR="0" rtl="0" algn="l">
                        <a:lnSpc>
                          <a:spcPct val="100000"/>
                        </a:lnSpc>
                        <a:spcBef>
                          <a:spcPts val="170"/>
                        </a:spcBef>
                        <a:spcAft>
                          <a:spcPts val="0"/>
                        </a:spcAft>
                        <a:buNone/>
                      </a:pPr>
                      <a:r>
                        <a:rPr lang="en-US" sz="1550" u="none" cap="none" strike="noStrike">
                          <a:solidFill>
                            <a:srgbClr val="374151"/>
                          </a:solidFill>
                          <a:latin typeface="Trebuchet MS"/>
                          <a:ea typeface="Trebuchet MS"/>
                          <a:cs typeface="Trebuchet MS"/>
                          <a:sym typeface="Trebuchet MS"/>
                        </a:rPr>
                        <a:t>a viseme-to-</a:t>
                      </a:r>
                      <a:endParaRPr sz="1550" u="none" cap="none" strike="noStrike">
                        <a:latin typeface="Trebuchet MS"/>
                        <a:ea typeface="Trebuchet MS"/>
                        <a:cs typeface="Trebuchet MS"/>
                        <a:sym typeface="Trebuchet MS"/>
                      </a:endParaRPr>
                    </a:p>
                    <a:p>
                      <a:pPr indent="0" lvl="0" marL="100330" marR="0" rtl="0" algn="l">
                        <a:lnSpc>
                          <a:spcPct val="100000"/>
                        </a:lnSpc>
                        <a:spcBef>
                          <a:spcPts val="90"/>
                        </a:spcBef>
                        <a:spcAft>
                          <a:spcPts val="0"/>
                        </a:spcAft>
                        <a:buNone/>
                      </a:pPr>
                      <a:r>
                        <a:rPr lang="en-US" sz="1550" u="none" cap="none" strike="noStrike">
                          <a:solidFill>
                            <a:srgbClr val="374151"/>
                          </a:solidFill>
                          <a:latin typeface="Trebuchet MS"/>
                          <a:ea typeface="Trebuchet MS"/>
                          <a:cs typeface="Trebuchet MS"/>
                          <a:sym typeface="Trebuchet MS"/>
                        </a:rPr>
                        <a:t>word conversion</a:t>
                      </a:r>
                      <a:endParaRPr sz="1550" u="none" cap="none" strike="noStrike">
                        <a:latin typeface="Trebuchet MS"/>
                        <a:ea typeface="Trebuchet MS"/>
                        <a:cs typeface="Trebuchet MS"/>
                        <a:sym typeface="Trebuchet MS"/>
                      </a:endParaRPr>
                    </a:p>
                    <a:p>
                      <a:pPr indent="0" lvl="0" marL="100330" marR="287020" rtl="0" algn="l">
                        <a:lnSpc>
                          <a:spcPct val="104900"/>
                        </a:lnSpc>
                        <a:spcBef>
                          <a:spcPts val="75"/>
                        </a:spcBef>
                        <a:spcAft>
                          <a:spcPts val="0"/>
                        </a:spcAft>
                        <a:buNone/>
                      </a:pPr>
                      <a:r>
                        <a:rPr lang="en-US" sz="1550" u="none" cap="none" strike="noStrike">
                          <a:solidFill>
                            <a:srgbClr val="374151"/>
                          </a:solidFill>
                          <a:latin typeface="Trebuchet MS"/>
                          <a:ea typeface="Trebuchet MS"/>
                          <a:cs typeface="Trebuchet MS"/>
                          <a:sym typeface="Trebuchet MS"/>
                        </a:rPr>
                        <a:t>, which	introduc es complexity.</a:t>
                      </a:r>
                      <a:endParaRPr sz="1550" u="none" cap="none" strike="noStrike">
                        <a:latin typeface="Trebuchet MS"/>
                        <a:ea typeface="Trebuchet MS"/>
                        <a:cs typeface="Trebuchet MS"/>
                        <a:sym typeface="Trebuchet MS"/>
                      </a:endParaRPr>
                    </a:p>
                  </a:txBody>
                  <a:tcPr marT="47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0" marR="0" rtl="0" algn="l">
                        <a:lnSpc>
                          <a:spcPct val="100000"/>
                        </a:lnSpc>
                        <a:spcBef>
                          <a:spcPts val="0"/>
                        </a:spcBef>
                        <a:spcAft>
                          <a:spcPts val="0"/>
                        </a:spcAft>
                        <a:buNone/>
                      </a:pPr>
                      <a:r>
                        <a:t/>
                      </a:r>
                      <a:endParaRPr sz="1550" u="none" cap="none" strike="noStrike">
                        <a:latin typeface="Times New Roman"/>
                        <a:ea typeface="Times New Roman"/>
                        <a:cs typeface="Times New Roman"/>
                        <a:sym typeface="Times New Roman"/>
                      </a:endParaRPr>
                    </a:p>
                    <a:p>
                      <a:pPr indent="0" lvl="0" marL="0" marR="0" rtl="0" algn="l">
                        <a:lnSpc>
                          <a:spcPct val="100000"/>
                        </a:lnSpc>
                        <a:spcBef>
                          <a:spcPts val="565"/>
                        </a:spcBef>
                        <a:spcAft>
                          <a:spcPts val="0"/>
                        </a:spcAft>
                        <a:buNone/>
                      </a:pPr>
                      <a:r>
                        <a:t/>
                      </a:r>
                      <a:endParaRPr sz="1550" u="none" cap="none" strike="noStrike">
                        <a:latin typeface="Times New Roman"/>
                        <a:ea typeface="Times New Roman"/>
                        <a:cs typeface="Times New Roman"/>
                        <a:sym typeface="Times New Roman"/>
                      </a:endParaRPr>
                    </a:p>
                    <a:p>
                      <a:pPr indent="0" lvl="0" marL="102235" marR="19050" rtl="0" algn="l">
                        <a:lnSpc>
                          <a:spcPct val="103499"/>
                        </a:lnSpc>
                        <a:spcBef>
                          <a:spcPts val="0"/>
                        </a:spcBef>
                        <a:spcAft>
                          <a:spcPts val="0"/>
                        </a:spcAft>
                        <a:buNone/>
                      </a:pPr>
                      <a:r>
                        <a:rPr lang="en-US" sz="1550" u="none" cap="none" strike="noStrike">
                          <a:latin typeface="Trebuchet MS"/>
                          <a:ea typeface="Trebuchet MS"/>
                          <a:cs typeface="Trebuchet MS"/>
                          <a:sym typeface="Trebuchet MS"/>
                        </a:rPr>
                        <a:t>The conclusion of the study highlights the successful development of a neural network-based lip reading system that significantly improved word classification accuracy in silent videos, with future research directions focusing on improving generalization and efficient viseme-to- word conversion.</a:t>
                      </a:r>
                      <a:endParaRPr sz="1550" u="none" cap="none" strike="noStrike">
                        <a:latin typeface="Trebuchet MS"/>
                        <a:ea typeface="Trebuchet MS"/>
                        <a:cs typeface="Trebuchet MS"/>
                        <a:sym typeface="Trebuchet MS"/>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graphicFrame>
        <p:nvGraphicFramePr>
          <p:cNvPr id="154" name="Google Shape;154;p9"/>
          <p:cNvGraphicFramePr/>
          <p:nvPr/>
        </p:nvGraphicFramePr>
        <p:xfrm>
          <a:off x="153428" y="165735"/>
          <a:ext cx="3000000" cy="3000000"/>
        </p:xfrm>
        <a:graphic>
          <a:graphicData uri="http://schemas.openxmlformats.org/drawingml/2006/table">
            <a:tbl>
              <a:tblPr bandRow="1" firstRow="1">
                <a:noFill/>
                <a:tableStyleId>{8D087850-A038-4D16-AF0C-077F7C12058B}</a:tableStyleId>
              </a:tblPr>
              <a:tblGrid>
                <a:gridCol w="1494150"/>
                <a:gridCol w="2169150"/>
                <a:gridCol w="2770500"/>
                <a:gridCol w="2613650"/>
                <a:gridCol w="2686675"/>
              </a:tblGrid>
              <a:tr h="437525">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3175"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0C224"/>
                    </a:solidFill>
                  </a:tcPr>
                </a:tc>
              </a:tr>
              <a:tr h="6143625">
                <a:tc>
                  <a:txBody>
                    <a:bodyPr/>
                    <a:lstStyle/>
                    <a:p>
                      <a:pPr indent="0" lvl="0" marL="95250" marR="11430" rtl="0" algn="just">
                        <a:lnSpc>
                          <a:spcPct val="99100"/>
                        </a:lnSpc>
                        <a:spcBef>
                          <a:spcPts val="0"/>
                        </a:spcBef>
                        <a:spcAft>
                          <a:spcPts val="0"/>
                        </a:spcAft>
                        <a:buNone/>
                      </a:pPr>
                      <a:r>
                        <a:rPr lang="en-US" sz="1200" u="none" cap="none" strike="noStrike">
                          <a:latin typeface="Trebuchet MS"/>
                          <a:ea typeface="Trebuchet MS"/>
                          <a:cs typeface="Trebuchet MS"/>
                          <a:sym typeface="Trebuchet MS"/>
                        </a:rPr>
                        <a:t>Deep learning base d automated lip rea di ng : survey(2021)</a:t>
                      </a:r>
                      <a:endParaRPr sz="1200" u="none" cap="none" strike="noStrike">
                        <a:latin typeface="Trebuchet MS"/>
                        <a:ea typeface="Trebuchet MS"/>
                        <a:cs typeface="Trebuchet MS"/>
                        <a:sym typeface="Trebuchet MS"/>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69849" lvl="0" marL="95885" marR="222250" rtl="0" algn="just">
                        <a:lnSpc>
                          <a:spcPct val="99100"/>
                        </a:lnSpc>
                        <a:spcBef>
                          <a:spcPts val="0"/>
                        </a:spcBef>
                        <a:spcAft>
                          <a:spcPts val="0"/>
                        </a:spcAft>
                        <a:buClr>
                          <a:srgbClr val="000000"/>
                        </a:buClr>
                        <a:buSzPts val="1100"/>
                        <a:buFont typeface="Trebuchet MS"/>
                        <a:buAutoNum type="arabicPeriod"/>
                      </a:pPr>
                      <a:r>
                        <a:rPr lang="en-US" sz="1200" u="none" cap="none" strike="noStrike">
                          <a:solidFill>
                            <a:srgbClr val="374151"/>
                          </a:solidFill>
                          <a:latin typeface="Trebuchet MS"/>
                          <a:ea typeface="Trebuchet MS"/>
                          <a:cs typeface="Trebuchet MS"/>
                          <a:sym typeface="Trebuchet MS"/>
                        </a:rPr>
                        <a:t>Incorporate visual cues, such as lip movements, to enhance audio signals for better speech reception</a:t>
                      </a:r>
                      <a:endParaRPr sz="1200" u="none" cap="none" strike="noStrike">
                        <a:latin typeface="Trebuchet MS"/>
                        <a:ea typeface="Trebuchet MS"/>
                        <a:cs typeface="Trebuchet MS"/>
                        <a:sym typeface="Trebuchet MS"/>
                      </a:endParaRPr>
                    </a:p>
                    <a:p>
                      <a:pPr indent="0" lvl="0" marL="0" marR="0" rtl="0" algn="l">
                        <a:lnSpc>
                          <a:spcPct val="100000"/>
                        </a:lnSpc>
                        <a:spcBef>
                          <a:spcPts val="765"/>
                        </a:spcBef>
                        <a:spcAft>
                          <a:spcPts val="0"/>
                        </a:spcAft>
                        <a:buSzPts val="1200"/>
                        <a:buFont typeface="Calibri"/>
                        <a:buNone/>
                      </a:pPr>
                      <a:r>
                        <a:t/>
                      </a:r>
                      <a:endParaRPr sz="1200" u="none" cap="none" strike="noStrike">
                        <a:latin typeface="Times New Roman"/>
                        <a:ea typeface="Times New Roman"/>
                        <a:cs typeface="Times New Roman"/>
                        <a:sym typeface="Times New Roman"/>
                      </a:endParaRPr>
                    </a:p>
                    <a:p>
                      <a:pPr indent="-69849" lvl="0" marL="95885" marR="302260" rtl="0" algn="l">
                        <a:lnSpc>
                          <a:spcPct val="119166"/>
                        </a:lnSpc>
                        <a:spcBef>
                          <a:spcPts val="0"/>
                        </a:spcBef>
                        <a:spcAft>
                          <a:spcPts val="0"/>
                        </a:spcAft>
                        <a:buClr>
                          <a:srgbClr val="374151"/>
                        </a:buClr>
                        <a:buSzPts val="1100"/>
                        <a:buFont typeface="Trebuchet MS"/>
                        <a:buAutoNum type="arabicPeriod"/>
                      </a:pPr>
                      <a:r>
                        <a:rPr lang="en-US" sz="1200" u="none" cap="none" strike="noStrike">
                          <a:solidFill>
                            <a:srgbClr val="374151"/>
                          </a:solidFill>
                          <a:latin typeface="Trebuchet MS"/>
                          <a:ea typeface="Trebuchet MS"/>
                          <a:cs typeface="Trebuchet MS"/>
                          <a:sym typeface="Trebuchet MS"/>
                        </a:rPr>
                        <a:t>Overcoming Audio-Only Limitations</a:t>
                      </a:r>
                      <a:endParaRPr sz="1200" u="none" cap="none" strike="noStrike">
                        <a:latin typeface="Trebuchet MS"/>
                        <a:ea typeface="Trebuchet MS"/>
                        <a:cs typeface="Trebuchet MS"/>
                        <a:sym typeface="Trebuchet MS"/>
                      </a:endParaRPr>
                    </a:p>
                    <a:p>
                      <a:pPr indent="0" lvl="0" marL="0" marR="0" rtl="0" algn="l">
                        <a:lnSpc>
                          <a:spcPct val="100000"/>
                        </a:lnSpc>
                        <a:spcBef>
                          <a:spcPts val="590"/>
                        </a:spcBef>
                        <a:spcAft>
                          <a:spcPts val="0"/>
                        </a:spcAft>
                        <a:buSzPts val="1200"/>
                        <a:buFont typeface="Calibri"/>
                        <a:buNone/>
                      </a:pPr>
                      <a:r>
                        <a:t/>
                      </a:r>
                      <a:endParaRPr sz="1200" u="none" cap="none" strike="noStrike">
                        <a:latin typeface="Times New Roman"/>
                        <a:ea typeface="Times New Roman"/>
                        <a:cs typeface="Times New Roman"/>
                        <a:sym typeface="Times New Roman"/>
                      </a:endParaRPr>
                    </a:p>
                    <a:p>
                      <a:pPr indent="-147955" lvl="0" marL="227965" marR="0" rtl="0" algn="l">
                        <a:lnSpc>
                          <a:spcPct val="119583"/>
                        </a:lnSpc>
                        <a:spcBef>
                          <a:spcPts val="0"/>
                        </a:spcBef>
                        <a:spcAft>
                          <a:spcPts val="0"/>
                        </a:spcAft>
                        <a:buClr>
                          <a:srgbClr val="374151"/>
                        </a:buClr>
                        <a:buSzPts val="1100"/>
                        <a:buFont typeface="Trebuchet MS"/>
                        <a:buAutoNum type="arabicPeriod"/>
                      </a:pPr>
                      <a:r>
                        <a:rPr lang="en-US" sz="1200" u="none" cap="none" strike="noStrike">
                          <a:solidFill>
                            <a:srgbClr val="374151"/>
                          </a:solidFill>
                          <a:latin typeface="Trebuchet MS"/>
                          <a:ea typeface="Trebuchet MS"/>
                          <a:cs typeface="Trebuchet MS"/>
                          <a:sym typeface="Trebuchet MS"/>
                        </a:rPr>
                        <a:t>To improve perceived</a:t>
                      </a:r>
                      <a:endParaRPr sz="1200" u="none" cap="none" strike="noStrike">
                        <a:latin typeface="Trebuchet MS"/>
                        <a:ea typeface="Trebuchet MS"/>
                        <a:cs typeface="Trebuchet MS"/>
                        <a:sym typeface="Trebuchet MS"/>
                      </a:endParaRPr>
                    </a:p>
                    <a:p>
                      <a:pPr indent="0" lvl="0" marL="95885" marR="0" rtl="0" algn="l">
                        <a:lnSpc>
                          <a:spcPct val="119583"/>
                        </a:lnSpc>
                        <a:spcBef>
                          <a:spcPts val="0"/>
                        </a:spcBef>
                        <a:spcAft>
                          <a:spcPts val="0"/>
                        </a:spcAft>
                        <a:buNone/>
                      </a:pPr>
                      <a:r>
                        <a:rPr lang="en-US" sz="1200" u="none" cap="none" strike="noStrike">
                          <a:solidFill>
                            <a:srgbClr val="374151"/>
                          </a:solidFill>
                          <a:latin typeface="Trebuchet MS"/>
                          <a:ea typeface="Trebuchet MS"/>
                          <a:cs typeface="Trebuchet MS"/>
                          <a:sym typeface="Trebuchet MS"/>
                        </a:rPr>
                        <a:t>overall speech quality</a:t>
                      </a:r>
                      <a:endParaRPr sz="1200" u="none" cap="none" strike="noStrike">
                        <a:latin typeface="Trebuchet MS"/>
                        <a:ea typeface="Trebuchet MS"/>
                        <a:cs typeface="Trebuchet MS"/>
                        <a:sym typeface="Trebuchet MS"/>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57150" lvl="0" marL="98425" marR="3810" rtl="0" algn="l">
                        <a:lnSpc>
                          <a:spcPct val="100000"/>
                        </a:lnSpc>
                        <a:spcBef>
                          <a:spcPts val="0"/>
                        </a:spcBef>
                        <a:spcAft>
                          <a:spcPts val="0"/>
                        </a:spcAft>
                        <a:buNone/>
                      </a:pPr>
                      <a:r>
                        <a:rPr lang="en-US" sz="1200" u="none" cap="none" strike="noStrike">
                          <a:solidFill>
                            <a:srgbClr val="374151"/>
                          </a:solidFill>
                          <a:latin typeface="Trebuchet MS"/>
                          <a:ea typeface="Trebuchet MS"/>
                          <a:cs typeface="Trebuchet MS"/>
                          <a:sym typeface="Trebuchet MS"/>
                        </a:rPr>
                        <a:t>Datasets like such as LRS2 , LRS3- TED ,LSVSR have beencompiled from h ours of programmes that have been st reamed on the BBC, TEDX and YouTub e like are sampled into image frames r epresenting speech to be decoded.Basi c transformations like cropping</a:t>
                      </a:r>
                      <a:endParaRPr sz="1200" u="none" cap="none" strike="noStrike">
                        <a:latin typeface="Trebuchet MS"/>
                        <a:ea typeface="Trebuchet MS"/>
                        <a:cs typeface="Trebuchet MS"/>
                        <a:sym typeface="Trebuchet MS"/>
                      </a:endParaRPr>
                    </a:p>
                    <a:p>
                      <a:pPr indent="0" lvl="0" marL="98425" marR="0" rtl="0" algn="just">
                        <a:lnSpc>
                          <a:spcPct val="119166"/>
                        </a:lnSpc>
                        <a:spcBef>
                          <a:spcPts val="40"/>
                        </a:spcBef>
                        <a:spcAft>
                          <a:spcPts val="0"/>
                        </a:spcAft>
                        <a:buNone/>
                      </a:pPr>
                      <a:r>
                        <a:rPr lang="en-US" sz="1200" u="none" cap="none" strike="noStrike">
                          <a:solidFill>
                            <a:srgbClr val="374151"/>
                          </a:solidFill>
                          <a:latin typeface="Trebuchet MS"/>
                          <a:ea typeface="Trebuchet MS"/>
                          <a:cs typeface="Trebuchet MS"/>
                          <a:sym typeface="Trebuchet MS"/>
                        </a:rPr>
                        <a:t>are applied to reduce computational c omplexity and after that; Convolution alNeural Networks (CNNs) are common</a:t>
                      </a:r>
                      <a:endParaRPr sz="1200" u="none" cap="none" strike="noStrike">
                        <a:latin typeface="Trebuchet MS"/>
                        <a:ea typeface="Trebuchet MS"/>
                        <a:cs typeface="Trebuchet MS"/>
                        <a:sym typeface="Trebuchet MS"/>
                      </a:endParaRPr>
                    </a:p>
                    <a:p>
                      <a:pPr indent="0" lvl="0" marL="98425" marR="3810" rtl="0" algn="l">
                        <a:lnSpc>
                          <a:spcPct val="99700"/>
                        </a:lnSpc>
                        <a:spcBef>
                          <a:spcPts val="15"/>
                        </a:spcBef>
                        <a:spcAft>
                          <a:spcPts val="0"/>
                        </a:spcAft>
                        <a:buNone/>
                      </a:pPr>
                      <a:r>
                        <a:rPr lang="en-US" sz="1200" u="none" cap="none" strike="noStrike">
                          <a:solidFill>
                            <a:srgbClr val="374151"/>
                          </a:solidFill>
                          <a:latin typeface="Trebuchet MS"/>
                          <a:ea typeface="Trebuchet MS"/>
                          <a:cs typeface="Trebuchet MS"/>
                          <a:sym typeface="Trebuchet MS"/>
                        </a:rPr>
                        <a:t>ly used for feature extraction because they are better at learning both spatia l and temporal features.The extracted features in classification, where spee ch is transcribed to facial movements t hat havebeen transformed into a lower dimensional feature vector.Recurrent Neural Networks (RNNs), including Lon g-</a:t>
                      </a:r>
                      <a:endParaRPr sz="1200" u="none" cap="none" strike="noStrike">
                        <a:latin typeface="Trebuchet MS"/>
                        <a:ea typeface="Trebuchet MS"/>
                        <a:cs typeface="Trebuchet MS"/>
                        <a:sym typeface="Trebuchet MS"/>
                      </a:endParaRPr>
                    </a:p>
                    <a:p>
                      <a:pPr indent="0" lvl="0" marL="193675" marR="3175" rtl="0" algn="l">
                        <a:lnSpc>
                          <a:spcPct val="119166"/>
                        </a:lnSpc>
                        <a:spcBef>
                          <a:spcPts val="0"/>
                        </a:spcBef>
                        <a:spcAft>
                          <a:spcPts val="0"/>
                        </a:spcAft>
                        <a:buNone/>
                      </a:pPr>
                      <a:r>
                        <a:rPr lang="en-US" sz="1200" u="none" cap="none" strike="noStrike">
                          <a:solidFill>
                            <a:srgbClr val="374151"/>
                          </a:solidFill>
                          <a:latin typeface="Trebuchet MS"/>
                          <a:ea typeface="Trebuchet MS"/>
                          <a:cs typeface="Trebuchet MS"/>
                          <a:sym typeface="Trebuchet MS"/>
                        </a:rPr>
                        <a:t>Short Term Memory networks (LSTMs)</a:t>
                      </a:r>
                      <a:endParaRPr sz="1200" u="none" cap="none" strike="noStrike">
                        <a:latin typeface="Trebuchet MS"/>
                        <a:ea typeface="Trebuchet MS"/>
                        <a:cs typeface="Trebuchet MS"/>
                        <a:sym typeface="Trebuchet MS"/>
                      </a:endParaRPr>
                    </a:p>
                    <a:p>
                      <a:pPr indent="47625" lvl="0" marL="98425" marR="34925" rtl="0" algn="l">
                        <a:lnSpc>
                          <a:spcPct val="96400"/>
                        </a:lnSpc>
                        <a:spcBef>
                          <a:spcPts val="114"/>
                        </a:spcBef>
                        <a:spcAft>
                          <a:spcPts val="0"/>
                        </a:spcAft>
                        <a:buNone/>
                      </a:pPr>
                      <a:r>
                        <a:rPr lang="en-US" sz="1200" u="none" cap="none" strike="noStrike">
                          <a:solidFill>
                            <a:srgbClr val="374151"/>
                          </a:solidFill>
                          <a:latin typeface="Trebuchet MS"/>
                          <a:ea typeface="Trebuchet MS"/>
                          <a:cs typeface="Trebuchet MS"/>
                          <a:sym typeface="Trebuchet MS"/>
                        </a:rPr>
                        <a:t>and Gated Recurrent Units (GRUs), ar e often used for sequence processing and classification.</a:t>
                      </a:r>
                      <a:endParaRPr sz="1200" u="none" cap="none" strike="noStrike">
                        <a:latin typeface="Trebuchet MS"/>
                        <a:ea typeface="Trebuchet MS"/>
                        <a:cs typeface="Trebuchet MS"/>
                        <a:sym typeface="Trebuchet MS"/>
                      </a:endParaRPr>
                    </a:p>
                    <a:p>
                      <a:pPr indent="0" lvl="0" marL="98425" marR="457834" rtl="0" algn="just">
                        <a:lnSpc>
                          <a:spcPct val="118700"/>
                        </a:lnSpc>
                        <a:spcBef>
                          <a:spcPts val="15"/>
                        </a:spcBef>
                        <a:spcAft>
                          <a:spcPts val="0"/>
                        </a:spcAft>
                        <a:buNone/>
                      </a:pPr>
                      <a:r>
                        <a:rPr lang="en-US" sz="1200" u="none" cap="none" strike="noStrike">
                          <a:solidFill>
                            <a:srgbClr val="374151"/>
                          </a:solidFill>
                          <a:latin typeface="Trebuchet MS"/>
                          <a:ea typeface="Trebuchet MS"/>
                          <a:cs typeface="Trebuchet MS"/>
                          <a:sym typeface="Trebuchet MS"/>
                        </a:rPr>
                        <a:t>The output of the classification step represents speech in class es or units, which are eventuall y encoded as spoken words or s entences.</a:t>
                      </a:r>
                      <a:endParaRPr sz="1200" u="none" cap="none" strike="noStrike">
                        <a:latin typeface="Trebuchet MS"/>
                        <a:ea typeface="Trebuchet MS"/>
                        <a:cs typeface="Trebuchet MS"/>
                        <a:sym typeface="Trebuchet MS"/>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0" lvl="0" marL="99695" marR="0" rtl="0" algn="l">
                        <a:lnSpc>
                          <a:spcPct val="100000"/>
                        </a:lnSpc>
                        <a:spcBef>
                          <a:spcPts val="0"/>
                        </a:spcBef>
                        <a:spcAft>
                          <a:spcPts val="0"/>
                        </a:spcAft>
                        <a:buNone/>
                      </a:pPr>
                      <a:r>
                        <a:rPr lang="en-US" sz="1200" u="none" cap="none" strike="noStrike">
                          <a:latin typeface="Trebuchet MS"/>
                          <a:ea typeface="Trebuchet MS"/>
                          <a:cs typeface="Trebuchet MS"/>
                          <a:sym typeface="Trebuchet MS"/>
                        </a:rPr>
                        <a:t>PROS:</a:t>
                      </a:r>
                      <a:endParaRPr sz="1200" u="none" cap="none" strike="noStrike">
                        <a:latin typeface="Trebuchet MS"/>
                        <a:ea typeface="Trebuchet MS"/>
                        <a:cs typeface="Trebuchet MS"/>
                        <a:sym typeface="Trebuchet MS"/>
                      </a:endParaRPr>
                    </a:p>
                    <a:p>
                      <a:pPr indent="0" lvl="0" marL="147320" marR="74930" rtl="0" algn="just">
                        <a:lnSpc>
                          <a:spcPct val="99000"/>
                        </a:lnSpc>
                        <a:spcBef>
                          <a:spcPts val="155"/>
                        </a:spcBef>
                        <a:spcAft>
                          <a:spcPts val="0"/>
                        </a:spcAft>
                        <a:buNone/>
                      </a:pPr>
                      <a:r>
                        <a:rPr lang="en-US" sz="1200" u="none" cap="none" strike="noStrike">
                          <a:solidFill>
                            <a:srgbClr val="374151"/>
                          </a:solidFill>
                          <a:latin typeface="Trebuchet MS"/>
                          <a:ea typeface="Trebuchet MS"/>
                          <a:cs typeface="Trebuchet MS"/>
                          <a:sym typeface="Trebuchet MS"/>
                        </a:rPr>
                        <a:t>The use of 2D+3D CNNs for feature extraction iseffective for capturing spatial and temporal</a:t>
                      </a:r>
                      <a:endParaRPr sz="1200" u="none" cap="none" strike="noStrike">
                        <a:latin typeface="Trebuchet MS"/>
                        <a:ea typeface="Trebuchet MS"/>
                        <a:cs typeface="Trebuchet MS"/>
                        <a:sym typeface="Trebuchet MS"/>
                      </a:endParaRPr>
                    </a:p>
                    <a:p>
                      <a:pPr indent="0" lvl="0" marL="99695" marR="0" rtl="0" algn="l">
                        <a:lnSpc>
                          <a:spcPct val="119583"/>
                        </a:lnSpc>
                        <a:spcBef>
                          <a:spcPts val="60"/>
                        </a:spcBef>
                        <a:spcAft>
                          <a:spcPts val="0"/>
                        </a:spcAft>
                        <a:buNone/>
                      </a:pPr>
                      <a:r>
                        <a:rPr lang="en-US" sz="1200" u="none" cap="none" strike="noStrike">
                          <a:solidFill>
                            <a:srgbClr val="374151"/>
                          </a:solidFill>
                          <a:latin typeface="Trebuchet MS"/>
                          <a:ea typeface="Trebuchet MS"/>
                          <a:cs typeface="Trebuchet MS"/>
                          <a:sym typeface="Trebuchet MS"/>
                        </a:rPr>
                        <a:t>features</a:t>
                      </a:r>
                      <a:endParaRPr sz="1200" u="none" cap="none" strike="noStrike">
                        <a:latin typeface="Trebuchet MS"/>
                        <a:ea typeface="Trebuchet MS"/>
                        <a:cs typeface="Trebuchet MS"/>
                        <a:sym typeface="Trebuchet MS"/>
                      </a:endParaRPr>
                    </a:p>
                    <a:p>
                      <a:pPr indent="0" lvl="0" marL="99695" marR="165735" rtl="0" algn="just">
                        <a:lnSpc>
                          <a:spcPct val="96500"/>
                        </a:lnSpc>
                        <a:spcBef>
                          <a:spcPts val="45"/>
                        </a:spcBef>
                        <a:spcAft>
                          <a:spcPts val="0"/>
                        </a:spcAft>
                        <a:buNone/>
                      </a:pPr>
                      <a:r>
                        <a:rPr lang="en-US" sz="1200" u="none" cap="none" strike="noStrike">
                          <a:solidFill>
                            <a:srgbClr val="374151"/>
                          </a:solidFill>
                          <a:latin typeface="Trebuchet MS"/>
                          <a:ea typeface="Trebuchet MS"/>
                          <a:cs typeface="Trebuchet MS"/>
                          <a:sym typeface="Trebuchet MS"/>
                        </a:rPr>
                        <a:t>The phonemes and visemes as clas sification schemas suggests the p otential for lexicon-free lip-</a:t>
                      </a:r>
                      <a:endParaRPr sz="1200" u="none" cap="none" strike="noStrike">
                        <a:latin typeface="Trebuchet MS"/>
                        <a:ea typeface="Trebuchet MS"/>
                        <a:cs typeface="Trebuchet MS"/>
                        <a:sym typeface="Trebuchet MS"/>
                      </a:endParaRPr>
                    </a:p>
                    <a:p>
                      <a:pPr indent="0" lvl="0" marL="194945" marR="0" rtl="0" algn="just">
                        <a:lnSpc>
                          <a:spcPct val="118750"/>
                        </a:lnSpc>
                        <a:spcBef>
                          <a:spcPts val="0"/>
                        </a:spcBef>
                        <a:spcAft>
                          <a:spcPts val="0"/>
                        </a:spcAft>
                        <a:buNone/>
                      </a:pPr>
                      <a:r>
                        <a:rPr lang="en-US" sz="1200" u="none" cap="none" strike="noStrike">
                          <a:solidFill>
                            <a:srgbClr val="374151"/>
                          </a:solidFill>
                          <a:latin typeface="Trebuchet MS"/>
                          <a:ea typeface="Trebuchet MS"/>
                          <a:cs typeface="Trebuchet MS"/>
                          <a:sym typeface="Trebuchet MS"/>
                        </a:rPr>
                        <a:t>reading systems.</a:t>
                      </a:r>
                      <a:endParaRPr sz="1200" u="none" cap="none" strike="noStrike">
                        <a:latin typeface="Trebuchet MS"/>
                        <a:ea typeface="Trebuchet MS"/>
                        <a:cs typeface="Trebuchet MS"/>
                        <a:sym typeface="Trebuchet MS"/>
                      </a:endParaRPr>
                    </a:p>
                    <a:p>
                      <a:pPr indent="0" lvl="0" marL="99695" marR="0" rtl="0" algn="l">
                        <a:lnSpc>
                          <a:spcPct val="100000"/>
                        </a:lnSpc>
                        <a:spcBef>
                          <a:spcPts val="215"/>
                        </a:spcBef>
                        <a:spcAft>
                          <a:spcPts val="0"/>
                        </a:spcAft>
                        <a:buNone/>
                      </a:pPr>
                      <a:r>
                        <a:rPr lang="en-US" sz="1200" u="none" cap="none" strike="noStrike">
                          <a:latin typeface="Trebuchet MS"/>
                          <a:ea typeface="Trebuchet MS"/>
                          <a:cs typeface="Trebuchet MS"/>
                          <a:sym typeface="Trebuchet MS"/>
                        </a:rPr>
                        <a:t>CONS:</a:t>
                      </a:r>
                      <a:endParaRPr sz="1200" u="none" cap="none" strike="noStrike">
                        <a:latin typeface="Trebuchet MS"/>
                        <a:ea typeface="Trebuchet MS"/>
                        <a:cs typeface="Trebuchet MS"/>
                        <a:sym typeface="Trebuchet MS"/>
                      </a:endParaRPr>
                    </a:p>
                    <a:p>
                      <a:pPr indent="0" lvl="0" marL="99695" marR="46990" rtl="0" algn="l">
                        <a:lnSpc>
                          <a:spcPct val="112500"/>
                        </a:lnSpc>
                        <a:spcBef>
                          <a:spcPts val="330"/>
                        </a:spcBef>
                        <a:spcAft>
                          <a:spcPts val="0"/>
                        </a:spcAft>
                        <a:buNone/>
                      </a:pPr>
                      <a:r>
                        <a:rPr lang="en-US" sz="1200" u="none" cap="none" strike="noStrike">
                          <a:latin typeface="Trebuchet MS"/>
                          <a:ea typeface="Trebuchet MS"/>
                          <a:cs typeface="Trebuchet MS"/>
                          <a:sym typeface="Trebuchet MS"/>
                        </a:rPr>
                        <a:t>Preprocessing which includes </a:t>
                      </a:r>
                      <a:r>
                        <a:rPr lang="en-US" sz="1200" u="none" cap="none" strike="noStrike">
                          <a:solidFill>
                            <a:srgbClr val="374151"/>
                          </a:solidFill>
                          <a:latin typeface="Trebuchet MS"/>
                          <a:ea typeface="Trebuchet MS"/>
                          <a:cs typeface="Trebuchet MS"/>
                          <a:sym typeface="Trebuchet MS"/>
                        </a:rPr>
                        <a:t>face d etection,</a:t>
                      </a:r>
                      <a:endParaRPr sz="1200" u="none" cap="none" strike="noStrike">
                        <a:latin typeface="Trebuchet MS"/>
                        <a:ea typeface="Trebuchet MS"/>
                        <a:cs typeface="Trebuchet MS"/>
                        <a:sym typeface="Trebuchet MS"/>
                      </a:endParaRPr>
                    </a:p>
                    <a:p>
                      <a:pPr indent="0" lvl="0" marL="99695" marR="220345" rtl="0" algn="l">
                        <a:lnSpc>
                          <a:spcPct val="99100"/>
                        </a:lnSpc>
                        <a:spcBef>
                          <a:spcPts val="50"/>
                        </a:spcBef>
                        <a:spcAft>
                          <a:spcPts val="0"/>
                        </a:spcAft>
                        <a:buNone/>
                      </a:pPr>
                      <a:r>
                        <a:rPr lang="en-US" sz="1200" u="none" cap="none" strike="noStrike">
                          <a:solidFill>
                            <a:srgbClr val="374151"/>
                          </a:solidFill>
                          <a:latin typeface="Trebuchet MS"/>
                          <a:ea typeface="Trebuchet MS"/>
                          <a:cs typeface="Trebuchet MS"/>
                          <a:sym typeface="Trebuchet MS"/>
                        </a:rPr>
                        <a:t>lip extraction, </a:t>
                      </a:r>
                      <a:r>
                        <a:rPr lang="en-US" sz="1200" u="none" cap="none" strike="noStrike">
                          <a:latin typeface="Trebuchet MS"/>
                          <a:ea typeface="Trebuchet MS"/>
                          <a:cs typeface="Trebuchet MS"/>
                          <a:sym typeface="Trebuchet MS"/>
                        </a:rPr>
                        <a:t>and classification of phonemes and visemes </a:t>
                      </a:r>
                      <a:r>
                        <a:rPr lang="en-US" sz="1200" u="none" cap="none" strike="noStrike">
                          <a:solidFill>
                            <a:srgbClr val="374151"/>
                          </a:solidFill>
                          <a:latin typeface="Trebuchet MS"/>
                          <a:ea typeface="Trebuchet MS"/>
                          <a:cs typeface="Trebuchet MS"/>
                          <a:sym typeface="Trebuchet MS"/>
                        </a:rPr>
                        <a:t>add co mplexity to the system</a:t>
                      </a:r>
                      <a:endParaRPr sz="1200" u="none" cap="none" strike="noStrike">
                        <a:latin typeface="Trebuchet MS"/>
                        <a:ea typeface="Trebuchet MS"/>
                        <a:cs typeface="Trebuchet MS"/>
                        <a:sym typeface="Trebuchet MS"/>
                      </a:endParaRPr>
                    </a:p>
                    <a:p>
                      <a:pPr indent="0" lvl="0" marL="4445" marR="11430" rtl="0" algn="l">
                        <a:lnSpc>
                          <a:spcPct val="119166"/>
                        </a:lnSpc>
                        <a:spcBef>
                          <a:spcPts val="40"/>
                        </a:spcBef>
                        <a:spcAft>
                          <a:spcPts val="0"/>
                        </a:spcAft>
                        <a:buNone/>
                      </a:pPr>
                      <a:r>
                        <a:rPr lang="en-US" sz="1200" u="none" cap="none" strike="noStrike">
                          <a:solidFill>
                            <a:srgbClr val="374151"/>
                          </a:solidFill>
                          <a:latin typeface="Trebuchet MS"/>
                          <a:ea typeface="Trebuchet MS"/>
                          <a:cs typeface="Trebuchet MS"/>
                          <a:sym typeface="Trebuchet MS"/>
                        </a:rPr>
                        <a:t>Visual ambiguities can arise, where w ords that look the same when spoken have similar visual representations, making them challenging to distingui</a:t>
                      </a:r>
                      <a:endParaRPr sz="1200" u="none" cap="none" strike="noStrike">
                        <a:latin typeface="Trebuchet MS"/>
                        <a:ea typeface="Trebuchet MS"/>
                        <a:cs typeface="Trebuchet MS"/>
                        <a:sym typeface="Trebuchet MS"/>
                      </a:endParaRPr>
                    </a:p>
                    <a:p>
                      <a:pPr indent="0" lvl="0" marL="4445" marR="0" rtl="0" algn="l">
                        <a:lnSpc>
                          <a:spcPct val="100000"/>
                        </a:lnSpc>
                        <a:spcBef>
                          <a:spcPts val="10"/>
                        </a:spcBef>
                        <a:spcAft>
                          <a:spcPts val="0"/>
                        </a:spcAft>
                        <a:buNone/>
                      </a:pPr>
                      <a:r>
                        <a:rPr lang="en-US" sz="1200" u="none" cap="none" strike="noStrike">
                          <a:solidFill>
                            <a:srgbClr val="374151"/>
                          </a:solidFill>
                          <a:latin typeface="Trebuchet MS"/>
                          <a:ea typeface="Trebuchet MS"/>
                          <a:cs typeface="Trebuchet MS"/>
                          <a:sym typeface="Trebuchet MS"/>
                        </a:rPr>
                        <a:t>sh.</a:t>
                      </a:r>
                      <a:endParaRPr sz="1200" u="none" cap="none" strike="noStrike">
                        <a:latin typeface="Trebuchet MS"/>
                        <a:ea typeface="Trebuchet MS"/>
                        <a:cs typeface="Trebuchet MS"/>
                        <a:sym typeface="Trebuchet MS"/>
                      </a:endParaRPr>
                    </a:p>
                  </a:txBody>
                  <a:tcPr marT="69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c>
                  <a:txBody>
                    <a:bodyPr/>
                    <a:lstStyle/>
                    <a:p>
                      <a:pPr indent="47625" lvl="0" marL="102235" marR="20320" rtl="0" algn="l">
                        <a:lnSpc>
                          <a:spcPct val="132400"/>
                        </a:lnSpc>
                        <a:spcBef>
                          <a:spcPts val="0"/>
                        </a:spcBef>
                        <a:spcAft>
                          <a:spcPts val="0"/>
                        </a:spcAft>
                        <a:buNone/>
                      </a:pPr>
                      <a:r>
                        <a:rPr lang="en-US" sz="1200" u="none" cap="none" strike="noStrike">
                          <a:latin typeface="Trebuchet MS"/>
                          <a:ea typeface="Trebuchet MS"/>
                          <a:cs typeface="Trebuchet MS"/>
                          <a:sym typeface="Trebuchet MS"/>
                        </a:rPr>
                        <a:t>the survey highlights the progression of automated lip-reading systems from traditional algorithms to deep neural networks, driven by advanced corpora, and the challenges that still exist, including predicting unseen words, handling visual ambiguities, and generalizing to different speakers and video characteristics.</a:t>
                      </a:r>
                      <a:endParaRPr sz="1200" u="none" cap="none" strike="noStrike">
                        <a:latin typeface="Trebuchet MS"/>
                        <a:ea typeface="Trebuchet MS"/>
                        <a:cs typeface="Trebuchet MS"/>
                        <a:sym typeface="Trebuchet MS"/>
                      </a:endParaRPr>
                    </a:p>
                  </a:txBody>
                  <a:tcPr marT="20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BE9CD"/>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99C83A"/>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2024-03-06T11:47:35Z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2024-01-03T00:00:00Z</vt:filetime>
  </property>
  <property fmtid="{D5CDD505-2E9C-101B-9397-08002B2CF9AE}" pid="3" name="LastSaved">
    <vt:filetime>2024-03-06T00:00:00Z</vt:filetime>
  </property>
</Properties>
</file>